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1" r:id="rId1"/>
  </p:sldMasterIdLst>
  <p:notesMasterIdLst>
    <p:notesMasterId r:id="rId37"/>
  </p:notesMasterIdLst>
  <p:handoutMasterIdLst>
    <p:handoutMasterId r:id="rId38"/>
  </p:handoutMasterIdLst>
  <p:sldIdLst>
    <p:sldId id="392" r:id="rId2"/>
    <p:sldId id="406" r:id="rId3"/>
    <p:sldId id="432" r:id="rId4"/>
    <p:sldId id="484" r:id="rId5"/>
    <p:sldId id="485" r:id="rId6"/>
    <p:sldId id="486" r:id="rId7"/>
    <p:sldId id="500" r:id="rId8"/>
    <p:sldId id="497" r:id="rId9"/>
    <p:sldId id="498" r:id="rId10"/>
    <p:sldId id="499" r:id="rId11"/>
    <p:sldId id="487" r:id="rId12"/>
    <p:sldId id="488" r:id="rId13"/>
    <p:sldId id="489" r:id="rId14"/>
    <p:sldId id="490" r:id="rId15"/>
    <p:sldId id="491" r:id="rId16"/>
    <p:sldId id="492" r:id="rId17"/>
    <p:sldId id="493" r:id="rId18"/>
    <p:sldId id="494" r:id="rId19"/>
    <p:sldId id="495" r:id="rId20"/>
    <p:sldId id="510" r:id="rId21"/>
    <p:sldId id="511" r:id="rId22"/>
    <p:sldId id="512" r:id="rId23"/>
    <p:sldId id="513" r:id="rId24"/>
    <p:sldId id="514" r:id="rId25"/>
    <p:sldId id="515" r:id="rId26"/>
    <p:sldId id="496" r:id="rId27"/>
    <p:sldId id="504" r:id="rId28"/>
    <p:sldId id="503" r:id="rId29"/>
    <p:sldId id="501" r:id="rId30"/>
    <p:sldId id="502" r:id="rId31"/>
    <p:sldId id="505" r:id="rId32"/>
    <p:sldId id="506" r:id="rId33"/>
    <p:sldId id="507" r:id="rId34"/>
    <p:sldId id="508" r:id="rId35"/>
    <p:sldId id="509" r:id="rId36"/>
  </p:sldIdLst>
  <p:sldSz cx="9144000" cy="6858000" type="screen4x3"/>
  <p:notesSz cx="7099300" cy="10234613"/>
  <p:custDataLst>
    <p:tags r:id="rId39"/>
  </p:custDataLst>
  <p:defaultTextStyle>
    <a:defPPr>
      <a:defRPr lang="ja-JP"/>
    </a:defPPr>
    <a:lvl1pPr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FF9900"/>
    <a:srgbClr val="0000FF"/>
    <a:srgbClr val="007033"/>
    <a:srgbClr val="008A3E"/>
    <a:srgbClr val="609ED6"/>
    <a:srgbClr val="99CCFF"/>
    <a:srgbClr val="66CCFF"/>
    <a:srgbClr val="0033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53" autoAdjust="0"/>
    <p:restoredTop sz="99643" autoAdjust="0"/>
  </p:normalViewPr>
  <p:slideViewPr>
    <p:cSldViewPr snapToGrid="0">
      <p:cViewPr varScale="1">
        <p:scale>
          <a:sx n="81" d="100"/>
          <a:sy n="81" d="100"/>
        </p:scale>
        <p:origin x="368"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56" y="-78"/>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sz="quarter"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21EEA4EC-110F-4EBE-8324-45D9533D5526}" type="datetimeFigureOut">
              <a:rPr lang="ja-JP" altLang="en-US"/>
              <a:pPr>
                <a:defRPr/>
              </a:pPr>
              <a:t>2021/4/25</a:t>
            </a:fld>
            <a:endParaRPr lang="en-US" altLang="ja-JP"/>
          </a:p>
        </p:txBody>
      </p:sp>
      <p:sp>
        <p:nvSpPr>
          <p:cNvPr id="4" name="フッター プレースホルダー 3"/>
          <p:cNvSpPr>
            <a:spLocks noGrp="1"/>
          </p:cNvSpPr>
          <p:nvPr>
            <p:ph type="ftr" sz="quarter" idx="2"/>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5" name="スライド番号プレースホルダー 4"/>
          <p:cNvSpPr>
            <a:spLocks noGrp="1"/>
          </p:cNvSpPr>
          <p:nvPr>
            <p:ph type="sldNum" sz="quarter" idx="3"/>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C68A9FDE-10FD-45DA-A1F0-F8F5C3264679}" type="slidenum">
              <a:rPr lang="ja-JP" altLang="en-US"/>
              <a:pPr>
                <a:defRPr/>
              </a:pPr>
              <a:t>‹#›</a:t>
            </a:fld>
            <a:endParaRPr lang="en-US" altLang="ja-JP"/>
          </a:p>
        </p:txBody>
      </p:sp>
    </p:spTree>
    <p:extLst>
      <p:ext uri="{BB962C8B-B14F-4D97-AF65-F5344CB8AC3E}">
        <p14:creationId xmlns:p14="http://schemas.microsoft.com/office/powerpoint/2010/main" val="1135612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905D0ECA-68A4-4E95-906C-2D1519606506}" type="datetimeFigureOut">
              <a:rPr lang="ja-JP" altLang="en-US"/>
              <a:pPr>
                <a:defRPr/>
              </a:pPr>
              <a:t>2021/4/25</a:t>
            </a:fld>
            <a:endParaRPr lang="en-US" altLang="ja-JP"/>
          </a:p>
        </p:txBody>
      </p:sp>
      <p:sp>
        <p:nvSpPr>
          <p:cNvPr id="4" name="スライド イメージ プレースホルダー 3"/>
          <p:cNvSpPr>
            <a:spLocks noGrp="1" noRot="1" noChangeAspect="1"/>
          </p:cNvSpPr>
          <p:nvPr>
            <p:ph type="sldImg" idx="2"/>
          </p:nvPr>
        </p:nvSpPr>
        <p:spPr>
          <a:xfrm>
            <a:off x="990600" y="768350"/>
            <a:ext cx="5118100" cy="3836988"/>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ー 4"/>
          <p:cNvSpPr>
            <a:spLocks noGrp="1"/>
          </p:cNvSpPr>
          <p:nvPr>
            <p:ph type="body" sz="quarter" idx="3"/>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6" name="フッター プレースホルダー 5"/>
          <p:cNvSpPr>
            <a:spLocks noGrp="1"/>
          </p:cNvSpPr>
          <p:nvPr>
            <p:ph type="ftr" sz="quarter" idx="4"/>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7" name="スライド番号プレースホルダー 6"/>
          <p:cNvSpPr>
            <a:spLocks noGrp="1"/>
          </p:cNvSpPr>
          <p:nvPr>
            <p:ph type="sldNum" sz="quarter" idx="5"/>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E411F456-129C-4679-AE79-8CAE1F5EB502}" type="slidenum">
              <a:rPr lang="ja-JP" altLang="en-US"/>
              <a:pPr>
                <a:defRPr/>
              </a:pPr>
              <a:t>‹#›</a:t>
            </a:fld>
            <a:endParaRPr lang="en-US" altLang="ja-JP"/>
          </a:p>
        </p:txBody>
      </p:sp>
    </p:spTree>
    <p:extLst>
      <p:ext uri="{BB962C8B-B14F-4D97-AF65-F5344CB8AC3E}">
        <p14:creationId xmlns:p14="http://schemas.microsoft.com/office/powerpoint/2010/main" val="36775072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ノート プレースホルダー 2"/>
          <p:cNvSpPr>
            <a:spLocks noGrp="1"/>
          </p:cNvSpPr>
          <p:nvPr>
            <p:ph type="body" idx="1"/>
          </p:nvPr>
        </p:nvSpPr>
        <p:spPr>
          <a:noFill/>
        </p:spPr>
        <p:txBody>
          <a:bodyPr/>
          <a:lstStyle/>
          <a:p>
            <a:pPr>
              <a:spcBef>
                <a:spcPct val="0"/>
              </a:spcBef>
            </a:pPr>
            <a:endParaRPr lang="ja-JP" altLang="en-US" sz="1800" smtClean="0"/>
          </a:p>
        </p:txBody>
      </p:sp>
      <p:sp>
        <p:nvSpPr>
          <p:cNvPr id="13316"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91354DFD-A574-4020-9875-E8EE80E50137}" type="slidenum">
              <a:rPr lang="ja-JP" altLang="en-US"/>
              <a:pPr algn="r" eaLnBrk="1" hangingPunct="1">
                <a:spcBef>
                  <a:spcPct val="0"/>
                </a:spcBef>
              </a:pPr>
              <a:t>0</a:t>
            </a:fld>
            <a:endParaRPr lang="en-US" altLang="ja-JP"/>
          </a:p>
        </p:txBody>
      </p:sp>
    </p:spTree>
    <p:extLst>
      <p:ext uri="{BB962C8B-B14F-4D97-AF65-F5344CB8AC3E}">
        <p14:creationId xmlns:p14="http://schemas.microsoft.com/office/powerpoint/2010/main" val="217951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9</a:t>
            </a:fld>
            <a:endParaRPr lang="en-US" altLang="ja-JP"/>
          </a:p>
        </p:txBody>
      </p:sp>
    </p:spTree>
    <p:extLst>
      <p:ext uri="{BB962C8B-B14F-4D97-AF65-F5344CB8AC3E}">
        <p14:creationId xmlns:p14="http://schemas.microsoft.com/office/powerpoint/2010/main" val="380380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10</a:t>
            </a:fld>
            <a:endParaRPr lang="en-US" altLang="ja-JP"/>
          </a:p>
        </p:txBody>
      </p:sp>
    </p:spTree>
    <p:extLst>
      <p:ext uri="{BB962C8B-B14F-4D97-AF65-F5344CB8AC3E}">
        <p14:creationId xmlns:p14="http://schemas.microsoft.com/office/powerpoint/2010/main" val="954936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11</a:t>
            </a:fld>
            <a:endParaRPr lang="en-US" altLang="ja-JP"/>
          </a:p>
        </p:txBody>
      </p:sp>
    </p:spTree>
    <p:extLst>
      <p:ext uri="{BB962C8B-B14F-4D97-AF65-F5344CB8AC3E}">
        <p14:creationId xmlns:p14="http://schemas.microsoft.com/office/powerpoint/2010/main" val="462970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12</a:t>
            </a:fld>
            <a:endParaRPr lang="en-US" altLang="ja-JP"/>
          </a:p>
        </p:txBody>
      </p:sp>
    </p:spTree>
    <p:extLst>
      <p:ext uri="{BB962C8B-B14F-4D97-AF65-F5344CB8AC3E}">
        <p14:creationId xmlns:p14="http://schemas.microsoft.com/office/powerpoint/2010/main" val="2646274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13</a:t>
            </a:fld>
            <a:endParaRPr lang="en-US" altLang="ja-JP"/>
          </a:p>
        </p:txBody>
      </p:sp>
    </p:spTree>
    <p:extLst>
      <p:ext uri="{BB962C8B-B14F-4D97-AF65-F5344CB8AC3E}">
        <p14:creationId xmlns:p14="http://schemas.microsoft.com/office/powerpoint/2010/main" val="115980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14</a:t>
            </a:fld>
            <a:endParaRPr lang="en-US" altLang="ja-JP"/>
          </a:p>
        </p:txBody>
      </p:sp>
    </p:spTree>
    <p:extLst>
      <p:ext uri="{BB962C8B-B14F-4D97-AF65-F5344CB8AC3E}">
        <p14:creationId xmlns:p14="http://schemas.microsoft.com/office/powerpoint/2010/main" val="3396261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15</a:t>
            </a:fld>
            <a:endParaRPr lang="en-US" altLang="ja-JP"/>
          </a:p>
        </p:txBody>
      </p:sp>
    </p:spTree>
    <p:extLst>
      <p:ext uri="{BB962C8B-B14F-4D97-AF65-F5344CB8AC3E}">
        <p14:creationId xmlns:p14="http://schemas.microsoft.com/office/powerpoint/2010/main" val="92730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16</a:t>
            </a:fld>
            <a:endParaRPr lang="en-US" altLang="ja-JP"/>
          </a:p>
        </p:txBody>
      </p:sp>
    </p:spTree>
    <p:extLst>
      <p:ext uri="{BB962C8B-B14F-4D97-AF65-F5344CB8AC3E}">
        <p14:creationId xmlns:p14="http://schemas.microsoft.com/office/powerpoint/2010/main" val="120424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17</a:t>
            </a:fld>
            <a:endParaRPr lang="en-US" altLang="ja-JP"/>
          </a:p>
        </p:txBody>
      </p:sp>
    </p:spTree>
    <p:extLst>
      <p:ext uri="{BB962C8B-B14F-4D97-AF65-F5344CB8AC3E}">
        <p14:creationId xmlns:p14="http://schemas.microsoft.com/office/powerpoint/2010/main" val="1368744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18</a:t>
            </a:fld>
            <a:endParaRPr lang="en-US" altLang="ja-JP"/>
          </a:p>
        </p:txBody>
      </p:sp>
    </p:spTree>
    <p:extLst>
      <p:ext uri="{BB962C8B-B14F-4D97-AF65-F5344CB8AC3E}">
        <p14:creationId xmlns:p14="http://schemas.microsoft.com/office/powerpoint/2010/main" val="411642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a:t>
            </a:fld>
            <a:endParaRPr lang="en-US" altLang="ja-JP"/>
          </a:p>
        </p:txBody>
      </p:sp>
    </p:spTree>
    <p:extLst>
      <p:ext uri="{BB962C8B-B14F-4D97-AF65-F5344CB8AC3E}">
        <p14:creationId xmlns:p14="http://schemas.microsoft.com/office/powerpoint/2010/main" val="188496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19</a:t>
            </a:fld>
            <a:endParaRPr lang="en-US" altLang="ja-JP"/>
          </a:p>
        </p:txBody>
      </p:sp>
    </p:spTree>
    <p:extLst>
      <p:ext uri="{BB962C8B-B14F-4D97-AF65-F5344CB8AC3E}">
        <p14:creationId xmlns:p14="http://schemas.microsoft.com/office/powerpoint/2010/main" val="1843048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20</a:t>
            </a:fld>
            <a:endParaRPr lang="en-US" altLang="ja-JP"/>
          </a:p>
        </p:txBody>
      </p:sp>
    </p:spTree>
    <p:extLst>
      <p:ext uri="{BB962C8B-B14F-4D97-AF65-F5344CB8AC3E}">
        <p14:creationId xmlns:p14="http://schemas.microsoft.com/office/powerpoint/2010/main" val="4155444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21</a:t>
            </a:fld>
            <a:endParaRPr lang="en-US" altLang="ja-JP"/>
          </a:p>
        </p:txBody>
      </p:sp>
    </p:spTree>
    <p:extLst>
      <p:ext uri="{BB962C8B-B14F-4D97-AF65-F5344CB8AC3E}">
        <p14:creationId xmlns:p14="http://schemas.microsoft.com/office/powerpoint/2010/main" val="4219739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22</a:t>
            </a:fld>
            <a:endParaRPr lang="en-US" altLang="ja-JP"/>
          </a:p>
        </p:txBody>
      </p:sp>
    </p:spTree>
    <p:extLst>
      <p:ext uri="{BB962C8B-B14F-4D97-AF65-F5344CB8AC3E}">
        <p14:creationId xmlns:p14="http://schemas.microsoft.com/office/powerpoint/2010/main" val="3063343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23</a:t>
            </a:fld>
            <a:endParaRPr lang="en-US" altLang="ja-JP"/>
          </a:p>
        </p:txBody>
      </p:sp>
    </p:spTree>
    <p:extLst>
      <p:ext uri="{BB962C8B-B14F-4D97-AF65-F5344CB8AC3E}">
        <p14:creationId xmlns:p14="http://schemas.microsoft.com/office/powerpoint/2010/main" val="626030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24</a:t>
            </a:fld>
            <a:endParaRPr lang="en-US" altLang="ja-JP"/>
          </a:p>
        </p:txBody>
      </p:sp>
    </p:spTree>
    <p:extLst>
      <p:ext uri="{BB962C8B-B14F-4D97-AF65-F5344CB8AC3E}">
        <p14:creationId xmlns:p14="http://schemas.microsoft.com/office/powerpoint/2010/main" val="367520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25</a:t>
            </a:fld>
            <a:endParaRPr lang="en-US" altLang="ja-JP"/>
          </a:p>
        </p:txBody>
      </p:sp>
    </p:spTree>
    <p:extLst>
      <p:ext uri="{BB962C8B-B14F-4D97-AF65-F5344CB8AC3E}">
        <p14:creationId xmlns:p14="http://schemas.microsoft.com/office/powerpoint/2010/main" val="910985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26</a:t>
            </a:fld>
            <a:endParaRPr lang="en-US" altLang="ja-JP"/>
          </a:p>
        </p:txBody>
      </p:sp>
    </p:spTree>
    <p:extLst>
      <p:ext uri="{BB962C8B-B14F-4D97-AF65-F5344CB8AC3E}">
        <p14:creationId xmlns:p14="http://schemas.microsoft.com/office/powerpoint/2010/main" val="1212001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27</a:t>
            </a:fld>
            <a:endParaRPr lang="en-US" altLang="ja-JP"/>
          </a:p>
        </p:txBody>
      </p:sp>
    </p:spTree>
    <p:extLst>
      <p:ext uri="{BB962C8B-B14F-4D97-AF65-F5344CB8AC3E}">
        <p14:creationId xmlns:p14="http://schemas.microsoft.com/office/powerpoint/2010/main" val="3573952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28</a:t>
            </a:fld>
            <a:endParaRPr lang="en-US" altLang="ja-JP"/>
          </a:p>
        </p:txBody>
      </p:sp>
    </p:spTree>
    <p:extLst>
      <p:ext uri="{BB962C8B-B14F-4D97-AF65-F5344CB8AC3E}">
        <p14:creationId xmlns:p14="http://schemas.microsoft.com/office/powerpoint/2010/main" val="224662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a:t>
            </a:fld>
            <a:endParaRPr lang="en-US" altLang="ja-JP"/>
          </a:p>
        </p:txBody>
      </p:sp>
    </p:spTree>
    <p:extLst>
      <p:ext uri="{BB962C8B-B14F-4D97-AF65-F5344CB8AC3E}">
        <p14:creationId xmlns:p14="http://schemas.microsoft.com/office/powerpoint/2010/main" val="310566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29</a:t>
            </a:fld>
            <a:endParaRPr lang="en-US" altLang="ja-JP"/>
          </a:p>
        </p:txBody>
      </p:sp>
    </p:spTree>
    <p:extLst>
      <p:ext uri="{BB962C8B-B14F-4D97-AF65-F5344CB8AC3E}">
        <p14:creationId xmlns:p14="http://schemas.microsoft.com/office/powerpoint/2010/main" val="1135239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30</a:t>
            </a:fld>
            <a:endParaRPr lang="en-US" altLang="ja-JP"/>
          </a:p>
        </p:txBody>
      </p:sp>
    </p:spTree>
    <p:extLst>
      <p:ext uri="{BB962C8B-B14F-4D97-AF65-F5344CB8AC3E}">
        <p14:creationId xmlns:p14="http://schemas.microsoft.com/office/powerpoint/2010/main" val="1334544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31</a:t>
            </a:fld>
            <a:endParaRPr lang="en-US" altLang="ja-JP"/>
          </a:p>
        </p:txBody>
      </p:sp>
    </p:spTree>
    <p:extLst>
      <p:ext uri="{BB962C8B-B14F-4D97-AF65-F5344CB8AC3E}">
        <p14:creationId xmlns:p14="http://schemas.microsoft.com/office/powerpoint/2010/main" val="3090036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32</a:t>
            </a:fld>
            <a:endParaRPr lang="en-US" altLang="ja-JP"/>
          </a:p>
        </p:txBody>
      </p:sp>
    </p:spTree>
    <p:extLst>
      <p:ext uri="{BB962C8B-B14F-4D97-AF65-F5344CB8AC3E}">
        <p14:creationId xmlns:p14="http://schemas.microsoft.com/office/powerpoint/2010/main" val="2900852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33</a:t>
            </a:fld>
            <a:endParaRPr lang="en-US" altLang="ja-JP"/>
          </a:p>
        </p:txBody>
      </p:sp>
    </p:spTree>
    <p:extLst>
      <p:ext uri="{BB962C8B-B14F-4D97-AF65-F5344CB8AC3E}">
        <p14:creationId xmlns:p14="http://schemas.microsoft.com/office/powerpoint/2010/main" val="1135272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34</a:t>
            </a:fld>
            <a:endParaRPr lang="en-US" altLang="ja-JP"/>
          </a:p>
        </p:txBody>
      </p:sp>
    </p:spTree>
    <p:extLst>
      <p:ext uri="{BB962C8B-B14F-4D97-AF65-F5344CB8AC3E}">
        <p14:creationId xmlns:p14="http://schemas.microsoft.com/office/powerpoint/2010/main" val="149209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a:t>
            </a:fld>
            <a:endParaRPr lang="en-US" altLang="ja-JP"/>
          </a:p>
        </p:txBody>
      </p:sp>
    </p:spTree>
    <p:extLst>
      <p:ext uri="{BB962C8B-B14F-4D97-AF65-F5344CB8AC3E}">
        <p14:creationId xmlns:p14="http://schemas.microsoft.com/office/powerpoint/2010/main" val="2449106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4</a:t>
            </a:fld>
            <a:endParaRPr lang="en-US" altLang="ja-JP"/>
          </a:p>
        </p:txBody>
      </p:sp>
    </p:spTree>
    <p:extLst>
      <p:ext uri="{BB962C8B-B14F-4D97-AF65-F5344CB8AC3E}">
        <p14:creationId xmlns:p14="http://schemas.microsoft.com/office/powerpoint/2010/main" val="2941584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5</a:t>
            </a:fld>
            <a:endParaRPr lang="en-US" altLang="ja-JP"/>
          </a:p>
        </p:txBody>
      </p:sp>
    </p:spTree>
    <p:extLst>
      <p:ext uri="{BB962C8B-B14F-4D97-AF65-F5344CB8AC3E}">
        <p14:creationId xmlns:p14="http://schemas.microsoft.com/office/powerpoint/2010/main" val="174903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6</a:t>
            </a:fld>
            <a:endParaRPr lang="en-US" altLang="ja-JP"/>
          </a:p>
        </p:txBody>
      </p:sp>
    </p:spTree>
    <p:extLst>
      <p:ext uri="{BB962C8B-B14F-4D97-AF65-F5344CB8AC3E}">
        <p14:creationId xmlns:p14="http://schemas.microsoft.com/office/powerpoint/2010/main" val="498458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7</a:t>
            </a:fld>
            <a:endParaRPr lang="en-US" altLang="ja-JP"/>
          </a:p>
        </p:txBody>
      </p:sp>
    </p:spTree>
    <p:extLst>
      <p:ext uri="{BB962C8B-B14F-4D97-AF65-F5344CB8AC3E}">
        <p14:creationId xmlns:p14="http://schemas.microsoft.com/office/powerpoint/2010/main" val="1759795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8</a:t>
            </a:fld>
            <a:endParaRPr lang="en-US" altLang="ja-JP"/>
          </a:p>
        </p:txBody>
      </p:sp>
    </p:spTree>
    <p:extLst>
      <p:ext uri="{BB962C8B-B14F-4D97-AF65-F5344CB8AC3E}">
        <p14:creationId xmlns:p14="http://schemas.microsoft.com/office/powerpoint/2010/main" val="460113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角丸四角形 3"/>
          <p:cNvSpPr/>
          <p:nvPr/>
        </p:nvSpPr>
        <p:spPr>
          <a:xfrm>
            <a:off x="251520" y="863001"/>
            <a:ext cx="8712968" cy="45719"/>
          </a:xfrm>
          <a:prstGeom prst="roundRect">
            <a:avLst/>
          </a:prstGeom>
          <a:ln/>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p>
        </p:txBody>
      </p:sp>
      <p:sp>
        <p:nvSpPr>
          <p:cNvPr id="6" name="テキスト ボックス 9"/>
          <p:cNvSpPr txBox="1">
            <a:spLocks noChangeArrowheads="1"/>
          </p:cNvSpPr>
          <p:nvPr/>
        </p:nvSpPr>
        <p:spPr bwMode="auto">
          <a:xfrm>
            <a:off x="-36000" y="-46800"/>
            <a:ext cx="3240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defRPr/>
            </a:pPr>
            <a:r>
              <a:rPr lang="en-US" altLang="ja-JP" sz="1400" b="1" dirty="0" smtClean="0">
                <a:solidFill>
                  <a:srgbClr val="C00000"/>
                </a:solidFill>
              </a:rPr>
              <a:t>EFW MAKE IT EASY</a:t>
            </a:r>
            <a:endParaRPr lang="ja-JP" altLang="en-US" sz="1400" b="1" dirty="0" smtClean="0">
              <a:solidFill>
                <a:srgbClr val="C00000"/>
              </a:solidFill>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89288" y="6519863"/>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457200" y="274638"/>
            <a:ext cx="8229600" cy="562074"/>
          </a:xfrm>
        </p:spPr>
        <p:txBody>
          <a:bodyPr anchor="t">
            <a:normAutofit/>
          </a:bodyPr>
          <a:lstStyle>
            <a:lvl1pPr algn="l">
              <a:defRPr sz="2800">
                <a:solidFill>
                  <a:schemeClr val="tx2"/>
                </a:solidFill>
                <a:latin typeface="MS UI Gothic" pitchFamily="50" charset="-128"/>
                <a:ea typeface="MS UI Gothic" pitchFamily="50" charset="-128"/>
              </a:defRPr>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991269"/>
            <a:ext cx="8229600" cy="5246043"/>
          </a:xfrm>
        </p:spPr>
        <p:txBody>
          <a:bodyPr>
            <a:normAutofit/>
          </a:bodyPr>
          <a:lstStyle>
            <a:lvl1pPr>
              <a:defRPr sz="1800">
                <a:latin typeface="MS UI Gothic" pitchFamily="50" charset="-128"/>
                <a:ea typeface="MS UI Gothic" pitchFamily="50" charset="-128"/>
              </a:defRPr>
            </a:lvl1pPr>
            <a:lvl2pPr>
              <a:defRPr sz="1800">
                <a:latin typeface="MS UI Gothic" pitchFamily="50" charset="-128"/>
                <a:ea typeface="MS UI Gothic" pitchFamily="50" charset="-128"/>
              </a:defRPr>
            </a:lvl2pPr>
            <a:lvl3pPr>
              <a:defRPr sz="1800">
                <a:latin typeface="MS UI Gothic" pitchFamily="50" charset="-128"/>
                <a:ea typeface="MS UI Gothic" pitchFamily="50" charset="-128"/>
              </a:defRPr>
            </a:lvl3pPr>
            <a:lvl4pPr>
              <a:defRPr sz="1800">
                <a:latin typeface="MS UI Gothic" pitchFamily="50" charset="-128"/>
                <a:ea typeface="MS UI Gothic" pitchFamily="50" charset="-128"/>
              </a:defRPr>
            </a:lvl4pPr>
            <a:lvl5pPr>
              <a:defRPr sz="1800">
                <a:latin typeface="MS UI Gothic" pitchFamily="50" charset="-128"/>
                <a:ea typeface="MS UI Gothic"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スライド番号プレースホルダー 15"/>
          <p:cNvSpPr>
            <a:spLocks noGrp="1"/>
          </p:cNvSpPr>
          <p:nvPr>
            <p:ph type="sldNum" sz="quarter" idx="10"/>
          </p:nvPr>
        </p:nvSpPr>
        <p:spPr/>
        <p:txBody>
          <a:bodyPr/>
          <a:lstStyle>
            <a:lvl1pPr>
              <a:defRPr/>
            </a:lvl1pPr>
          </a:lstStyle>
          <a:p>
            <a:pPr>
              <a:defRPr/>
            </a:pPr>
            <a:fld id="{E7B2CBF0-9F56-4157-9FC0-529FA0A011B6}" type="slidenum">
              <a:rPr lang="ja-JP" altLang="en-US"/>
              <a:pPr>
                <a:defRPr/>
              </a:pPr>
              <a:t>‹#›</a:t>
            </a:fld>
            <a:endParaRPr lang="ja-JP" altLang="en-US"/>
          </a:p>
        </p:txBody>
      </p:sp>
    </p:spTree>
    <p:extLst>
      <p:ext uri="{BB962C8B-B14F-4D97-AF65-F5344CB8AC3E}">
        <p14:creationId xmlns:p14="http://schemas.microsoft.com/office/powerpoint/2010/main" val="7483758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ー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p>
        </p:txBody>
      </p:sp>
      <p:sp>
        <p:nvSpPr>
          <p:cNvPr id="1027" name="テキスト プレースホルダー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1" name="スライド番号プレースホルダー 1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Arial" charset="0"/>
              </a:defRPr>
            </a:lvl1pPr>
          </a:lstStyle>
          <a:p>
            <a:pPr>
              <a:defRPr/>
            </a:pPr>
            <a:fld id="{E5AA8DC3-14C1-4C98-A520-5519C9F789F6}"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814" r:id="rId1"/>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bwMode="auto">
          <a:xfrm>
            <a:off x="698500" y="2422525"/>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dirty="0" smtClean="0">
                <a:latin typeface="Meiryo UI" pitchFamily="50" charset="-128"/>
                <a:ea typeface="Meiryo UI" pitchFamily="50" charset="-128"/>
                <a:cs typeface="Meiryo UI" pitchFamily="50" charset="-128"/>
              </a:rPr>
              <a:t>AWS</a:t>
            </a:r>
            <a:r>
              <a:rPr lang="ja-JP" altLang="en-US" sz="3600" dirty="0" smtClean="0">
                <a:latin typeface="Meiryo UI" pitchFamily="50" charset="-128"/>
                <a:ea typeface="Meiryo UI" pitchFamily="50" charset="-128"/>
                <a:cs typeface="Meiryo UI" pitchFamily="50" charset="-128"/>
              </a:rPr>
              <a:t>入門勉強</a:t>
            </a:r>
            <a:r>
              <a:rPr lang="en-US" altLang="ja-JP" sz="3600" dirty="0" smtClean="0">
                <a:latin typeface="Meiryo UI" pitchFamily="50" charset="-128"/>
                <a:ea typeface="Meiryo UI" pitchFamily="50" charset="-128"/>
                <a:cs typeface="Meiryo UI" pitchFamily="50" charset="-128"/>
              </a:rPr>
              <a:t>EFS</a:t>
            </a:r>
            <a:r>
              <a:rPr lang="ja-JP" altLang="en-US" sz="3600" dirty="0" smtClean="0">
                <a:latin typeface="Meiryo UI" pitchFamily="50" charset="-128"/>
                <a:ea typeface="Meiryo UI" pitchFamily="50" charset="-128"/>
                <a:cs typeface="Meiryo UI" pitchFamily="50" charset="-128"/>
              </a:rPr>
              <a:t>編</a:t>
            </a:r>
            <a:endParaRPr lang="en-US" altLang="ja-JP" sz="3600" dirty="0" smtClean="0">
              <a:latin typeface="Meiryo UI" pitchFamily="50" charset="-128"/>
              <a:ea typeface="Meiryo UI" pitchFamily="50" charset="-128"/>
              <a:cs typeface="Meiryo UI" pitchFamily="50" charset="-128"/>
            </a:endParaRPr>
          </a:p>
          <a:p>
            <a:r>
              <a:rPr lang="en-US" altLang="ja-JP" sz="1400" dirty="0" smtClean="0">
                <a:latin typeface="Meiryo UI" pitchFamily="50" charset="-128"/>
                <a:ea typeface="Meiryo UI" pitchFamily="50" charset="-128"/>
                <a:cs typeface="Meiryo UI" pitchFamily="50" charset="-128"/>
              </a:rPr>
              <a:t>V0.1</a:t>
            </a:r>
          </a:p>
        </p:txBody>
      </p:sp>
      <p:sp>
        <p:nvSpPr>
          <p:cNvPr id="8" name="タイトル 1"/>
          <p:cNvSpPr txBox="1">
            <a:spLocks/>
          </p:cNvSpPr>
          <p:nvPr/>
        </p:nvSpPr>
        <p:spPr bwMode="auto">
          <a:xfrm>
            <a:off x="0" y="4365625"/>
            <a:ext cx="91440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2400" dirty="0">
                <a:latin typeface="Meiryo UI" panose="020B0604030504040204" pitchFamily="50" charset="-128"/>
                <a:ea typeface="Meiryo UI" panose="020B0604030504040204" pitchFamily="50" charset="-128"/>
                <a:cs typeface="Meiryo UI" panose="020B0604030504040204" pitchFamily="50" charset="-128"/>
              </a:rPr>
              <a:t>エスコ・ジャパン株式会社</a:t>
            </a:r>
            <a:endParaRPr lang="en-US" altLang="ja-JP" sz="24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 typeface="Arial" panose="020B0604020202020204" pitchFamily="34" charset="0"/>
              <a:buNone/>
            </a:pPr>
            <a:r>
              <a:rPr lang="en-US" altLang="ja-JP" sz="2400" smtClean="0">
                <a:latin typeface="Meiryo UI" panose="020B0604030504040204" pitchFamily="50" charset="-128"/>
                <a:ea typeface="Meiryo UI" panose="020B0604030504040204" pitchFamily="50" charset="-128"/>
                <a:cs typeface="Meiryo UI" panose="020B0604030504040204" pitchFamily="50" charset="-128"/>
              </a:rPr>
              <a:t>2021.04.26</a:t>
            </a:r>
            <a:endParaRPr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タイトル 1"/>
          <p:cNvSpPr txBox="1">
            <a:spLocks/>
          </p:cNvSpPr>
          <p:nvPr/>
        </p:nvSpPr>
        <p:spPr bwMode="auto">
          <a:xfrm>
            <a:off x="109056" y="5194738"/>
            <a:ext cx="3383006" cy="15458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１</a:t>
            </a:r>
            <a:r>
              <a:rPr lang="ja-JP" altLang="en-US" sz="1500" dirty="0" smtClean="0">
                <a:latin typeface="Meiryo UI" pitchFamily="50" charset="-128"/>
                <a:ea typeface="Meiryo UI" pitchFamily="50" charset="-128"/>
                <a:cs typeface="Meiryo UI" pitchFamily="50" charset="-128"/>
              </a:rPr>
              <a:t>、</a:t>
            </a:r>
            <a:r>
              <a:rPr lang="en-US" altLang="ja-JP" sz="1500" dirty="0" smtClean="0">
                <a:latin typeface="Meiryo UI" pitchFamily="50" charset="-128"/>
                <a:ea typeface="Meiryo UI" pitchFamily="50" charset="-128"/>
                <a:cs typeface="Meiryo UI" pitchFamily="50" charset="-128"/>
              </a:rPr>
              <a:t>EFS</a:t>
            </a:r>
            <a:r>
              <a:rPr lang="ja-JP" altLang="en-US" sz="1500" dirty="0">
                <a:latin typeface="Meiryo UI" pitchFamily="50" charset="-128"/>
                <a:ea typeface="Meiryo UI" pitchFamily="50" charset="-128"/>
                <a:cs typeface="Meiryo UI" pitchFamily="50" charset="-128"/>
              </a:rPr>
              <a:t>とアクセスポイントを</a:t>
            </a:r>
            <a:r>
              <a:rPr lang="ja-JP" altLang="en-US" sz="1500" dirty="0" smtClean="0">
                <a:latin typeface="Meiryo UI" pitchFamily="50" charset="-128"/>
                <a:ea typeface="Meiryo UI" pitchFamily="50" charset="-128"/>
                <a:cs typeface="Meiryo UI" pitchFamily="50" charset="-128"/>
              </a:rPr>
              <a:t>作成</a:t>
            </a:r>
            <a:endParaRPr lang="ja-JP" altLang="en-US" sz="1500" dirty="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２</a:t>
            </a:r>
            <a:r>
              <a:rPr lang="ja-JP" altLang="en-US" sz="1500" dirty="0" smtClean="0">
                <a:latin typeface="Meiryo UI" pitchFamily="50" charset="-128"/>
                <a:ea typeface="Meiryo UI" pitchFamily="50" charset="-128"/>
                <a:cs typeface="Meiryo UI" pitchFamily="50" charset="-128"/>
              </a:rPr>
              <a:t>、</a:t>
            </a:r>
            <a:r>
              <a:rPr lang="en-US" altLang="ja-JP" sz="1500" dirty="0" smtClean="0">
                <a:latin typeface="Meiryo UI" pitchFamily="50" charset="-128"/>
                <a:ea typeface="Meiryo UI" pitchFamily="50" charset="-128"/>
                <a:cs typeface="Meiryo UI" pitchFamily="50" charset="-128"/>
              </a:rPr>
              <a:t>EFS</a:t>
            </a:r>
            <a:r>
              <a:rPr lang="ja-JP" altLang="en-US" sz="1500" dirty="0" smtClean="0">
                <a:latin typeface="Meiryo UI" pitchFamily="50" charset="-128"/>
                <a:ea typeface="Meiryo UI" pitchFamily="50" charset="-128"/>
                <a:cs typeface="Meiryo UI" pitchFamily="50" charset="-128"/>
              </a:rPr>
              <a:t>を利用する</a:t>
            </a:r>
            <a:r>
              <a:rPr lang="en-US" altLang="ja-JP" sz="1500" dirty="0" smtClean="0">
                <a:latin typeface="Meiryo UI" pitchFamily="50" charset="-128"/>
                <a:ea typeface="Meiryo UI" pitchFamily="50" charset="-128"/>
                <a:cs typeface="Meiryo UI" pitchFamily="50" charset="-128"/>
              </a:rPr>
              <a:t>EC2</a:t>
            </a:r>
            <a:r>
              <a:rPr lang="ja-JP" altLang="en-US" sz="1500" dirty="0">
                <a:latin typeface="Meiryo UI" pitchFamily="50" charset="-128"/>
                <a:ea typeface="Meiryo UI" pitchFamily="50" charset="-128"/>
                <a:cs typeface="Meiryo UI" pitchFamily="50" charset="-128"/>
              </a:rPr>
              <a:t>を</a:t>
            </a:r>
            <a:r>
              <a:rPr lang="ja-JP" altLang="en-US" sz="1500" dirty="0" smtClean="0">
                <a:latin typeface="Meiryo UI" pitchFamily="50" charset="-128"/>
                <a:ea typeface="Meiryo UI" pitchFamily="50" charset="-128"/>
                <a:cs typeface="Meiryo UI" pitchFamily="50" charset="-128"/>
              </a:rPr>
              <a:t>作成</a:t>
            </a:r>
            <a:endParaRPr lang="en-US" altLang="ja-JP" sz="1500" dirty="0" smtClean="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smtClean="0">
                <a:latin typeface="Meiryo UI" pitchFamily="50" charset="-128"/>
                <a:ea typeface="Meiryo UI" pitchFamily="50" charset="-128"/>
                <a:cs typeface="Meiryo UI" pitchFamily="50" charset="-128"/>
              </a:rPr>
              <a:t>３、</a:t>
            </a:r>
            <a:r>
              <a:rPr lang="en-US" altLang="ja-JP" sz="1500" dirty="0" smtClean="0">
                <a:latin typeface="Meiryo UI" pitchFamily="50" charset="-128"/>
                <a:ea typeface="Meiryo UI" pitchFamily="50" charset="-128"/>
                <a:cs typeface="Meiryo UI" pitchFamily="50" charset="-128"/>
              </a:rPr>
              <a:t>IAM</a:t>
            </a:r>
            <a:r>
              <a:rPr lang="ja-JP" altLang="en-US" sz="1500" dirty="0" smtClean="0">
                <a:latin typeface="Meiryo UI" pitchFamily="50" charset="-128"/>
                <a:ea typeface="Meiryo UI" pitchFamily="50" charset="-128"/>
                <a:cs typeface="Meiryo UI" pitchFamily="50" charset="-128"/>
              </a:rPr>
              <a:t>ロールを作成</a:t>
            </a:r>
            <a:endParaRPr lang="ja-JP" altLang="en-US" sz="1500" dirty="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smtClean="0">
                <a:latin typeface="Meiryo UI" pitchFamily="50" charset="-128"/>
                <a:ea typeface="Meiryo UI" pitchFamily="50" charset="-128"/>
                <a:cs typeface="Meiryo UI" pitchFamily="50" charset="-128"/>
              </a:rPr>
              <a:t>４、</a:t>
            </a:r>
            <a:r>
              <a:rPr lang="en-US" altLang="ja-JP" sz="1500" dirty="0" smtClean="0">
                <a:latin typeface="Meiryo UI" pitchFamily="50" charset="-128"/>
                <a:ea typeface="Meiryo UI" pitchFamily="50" charset="-128"/>
                <a:cs typeface="Meiryo UI" pitchFamily="50" charset="-128"/>
              </a:rPr>
              <a:t>Lambda</a:t>
            </a:r>
            <a:r>
              <a:rPr lang="ja-JP" altLang="en-US" sz="1500" dirty="0" smtClean="0">
                <a:latin typeface="Meiryo UI" pitchFamily="50" charset="-128"/>
                <a:ea typeface="Meiryo UI" pitchFamily="50" charset="-128"/>
                <a:cs typeface="Meiryo UI" pitchFamily="50" charset="-128"/>
              </a:rPr>
              <a:t>に</a:t>
            </a:r>
            <a:r>
              <a:rPr lang="en-US" altLang="ja-JP" sz="1500" dirty="0" smtClean="0">
                <a:latin typeface="Meiryo UI" pitchFamily="50" charset="-128"/>
                <a:ea typeface="Meiryo UI" pitchFamily="50" charset="-128"/>
                <a:cs typeface="Meiryo UI" pitchFamily="50" charset="-128"/>
              </a:rPr>
              <a:t>EFS</a:t>
            </a:r>
            <a:r>
              <a:rPr lang="ja-JP" altLang="en-US" sz="1500" dirty="0" smtClean="0">
                <a:latin typeface="Meiryo UI" pitchFamily="50" charset="-128"/>
                <a:ea typeface="Meiryo UI" pitchFamily="50" charset="-128"/>
                <a:cs typeface="Meiryo UI" pitchFamily="50" charset="-128"/>
              </a:rPr>
              <a:t>を利用</a:t>
            </a:r>
            <a:endParaRPr lang="ja-JP" altLang="en-US" sz="1500" dirty="0">
              <a:latin typeface="Meiryo UI" pitchFamily="50" charset="-128"/>
              <a:ea typeface="Meiryo UI" pitchFamily="50" charset="-128"/>
              <a:cs typeface="Meiryo UI"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１－９．</a:t>
            </a:r>
            <a:r>
              <a:rPr lang="ja-JP" altLang="en-US" sz="2800" dirty="0">
                <a:solidFill>
                  <a:schemeClr val="tx2"/>
                </a:solidFill>
                <a:latin typeface="Meiryo UI" pitchFamily="50" charset="-128"/>
                <a:ea typeface="Meiryo UI" pitchFamily="50" charset="-128"/>
                <a:cs typeface="Meiryo UI" pitchFamily="50" charset="-128"/>
              </a:rPr>
              <a:t>アクセスポイントを</a:t>
            </a:r>
            <a:r>
              <a:rPr lang="ja-JP" altLang="en-US" sz="2800" dirty="0" smtClean="0">
                <a:solidFill>
                  <a:schemeClr val="tx2"/>
                </a:solidFill>
                <a:latin typeface="Meiryo UI" pitchFamily="50" charset="-128"/>
                <a:ea typeface="Meiryo UI" pitchFamily="50" charset="-128"/>
                <a:cs typeface="Meiryo UI" pitchFamily="50" charset="-128"/>
              </a:rPr>
              <a:t>作成、完了</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正方形/長方形 9"/>
          <p:cNvSpPr/>
          <p:nvPr/>
        </p:nvSpPr>
        <p:spPr>
          <a:xfrm>
            <a:off x="2215602" y="3781370"/>
            <a:ext cx="6754977" cy="670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6858000" y="3428904"/>
            <a:ext cx="1008993" cy="197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748920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Elastic Compute Cloud (Amazon EC2) </a:t>
            </a:r>
            <a:r>
              <a:rPr lang="ja-JP" altLang="en-US" sz="2000" dirty="0">
                <a:latin typeface="Meiryo UI" pitchFamily="50" charset="-128"/>
                <a:ea typeface="Meiryo UI" pitchFamily="50" charset="-128"/>
                <a:cs typeface="Meiryo UI" pitchFamily="50" charset="-128"/>
              </a:rPr>
              <a:t>は、アマゾン ウェブ サービス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クラウドでスケーラブルなコンピューティングキャパシティーを提供します。</a:t>
            </a:r>
            <a:r>
              <a:rPr lang="en-US" altLang="ja-JP" sz="2000" dirty="0">
                <a:latin typeface="Meiryo UI" pitchFamily="50" charset="-128"/>
                <a:ea typeface="Meiryo UI" pitchFamily="50" charset="-128"/>
                <a:cs typeface="Meiryo UI" pitchFamily="50" charset="-128"/>
              </a:rPr>
              <a:t>Amazon EC2 </a:t>
            </a:r>
            <a:r>
              <a:rPr lang="ja-JP" altLang="en-US" sz="2000" dirty="0">
                <a:latin typeface="Meiryo UI" pitchFamily="50" charset="-128"/>
                <a:ea typeface="Meiryo UI" pitchFamily="50" charset="-128"/>
                <a:cs typeface="Meiryo UI" pitchFamily="50" charset="-128"/>
              </a:rPr>
              <a:t>の使用により、ハードウェアに事前投資する必要がなくなり、アプリケーションをより速く開発およびデプロイできます。</a:t>
            </a:r>
            <a:r>
              <a:rPr lang="en-US" altLang="ja-JP" sz="2000" dirty="0">
                <a:latin typeface="Meiryo UI" pitchFamily="50" charset="-128"/>
                <a:ea typeface="Meiryo UI" pitchFamily="50" charset="-128"/>
                <a:cs typeface="Meiryo UI" pitchFamily="50" charset="-128"/>
              </a:rPr>
              <a:t>Amazon EC2 </a:t>
            </a:r>
            <a:r>
              <a:rPr lang="ja-JP" altLang="en-US" sz="2000" dirty="0">
                <a:latin typeface="Meiryo UI" pitchFamily="50" charset="-128"/>
                <a:ea typeface="Meiryo UI" pitchFamily="50" charset="-128"/>
                <a:cs typeface="Meiryo UI" pitchFamily="50" charset="-128"/>
              </a:rPr>
              <a:t>を使用して必要な数 </a:t>
            </a:r>
            <a:r>
              <a:rPr lang="en-US" altLang="ja-JP" sz="2000" dirty="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またはそれ以下</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の仮想サーバーを起動して、セキュリティおよびネットワーキングの設定と、ストレージの管理を行います。</a:t>
            </a:r>
            <a:r>
              <a:rPr lang="en-US" altLang="ja-JP" sz="2000" dirty="0">
                <a:latin typeface="Meiryo UI" pitchFamily="50" charset="-128"/>
                <a:ea typeface="Meiryo UI" pitchFamily="50" charset="-128"/>
                <a:cs typeface="Meiryo UI" pitchFamily="50" charset="-128"/>
              </a:rPr>
              <a:t>Amazon EC2 </a:t>
            </a:r>
            <a:r>
              <a:rPr lang="ja-JP" altLang="en-US" sz="2000" dirty="0">
                <a:latin typeface="Meiryo UI" pitchFamily="50" charset="-128"/>
                <a:ea typeface="Meiryo UI" pitchFamily="50" charset="-128"/>
                <a:cs typeface="Meiryo UI" pitchFamily="50" charset="-128"/>
              </a:rPr>
              <a:t>では、要件変更や需要増に対応して迅速に拡張または縮小できるため、サーバートラフィック予測が不要になります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https://docs.aws.amazon.com/ja_jp/AWSEC2/latest/UserGuide/concepts.html)</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２</a:t>
            </a:r>
            <a:r>
              <a:rPr lang="ja-JP" altLang="en-US" sz="2800" dirty="0" smtClean="0">
                <a:solidFill>
                  <a:schemeClr val="tx2"/>
                </a:solidFill>
                <a:latin typeface="Meiryo UI" pitchFamily="50" charset="-128"/>
                <a:ea typeface="Meiryo UI" pitchFamily="50" charset="-128"/>
                <a:cs typeface="Meiryo UI" pitchFamily="50" charset="-128"/>
              </a:rPr>
              <a:t>－１．</a:t>
            </a:r>
            <a:r>
              <a:rPr lang="en-US" altLang="ja-JP" sz="2800" dirty="0">
                <a:solidFill>
                  <a:schemeClr val="tx2"/>
                </a:solidFill>
                <a:latin typeface="Meiryo UI" pitchFamily="50" charset="-128"/>
                <a:ea typeface="Meiryo UI" pitchFamily="50" charset="-128"/>
                <a:cs typeface="Meiryo UI" pitchFamily="50" charset="-128"/>
              </a:rPr>
              <a:t> </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 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41271143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２－２．</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を作成、サービスメニュー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2567698" y="2436225"/>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299387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a:t>
            </a:r>
            <a:r>
              <a:rPr lang="ja-JP" altLang="en-US" sz="2800" dirty="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を作成、インスタンスの作成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739442" y="5944051"/>
            <a:ext cx="1365776" cy="283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4230678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２－４．</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を作成、</a:t>
            </a:r>
            <a:r>
              <a:rPr lang="en-US" altLang="ja-JP" sz="2800" dirty="0">
                <a:solidFill>
                  <a:schemeClr val="tx2"/>
                </a:solidFill>
                <a:latin typeface="Meiryo UI" pitchFamily="50" charset="-128"/>
                <a:ea typeface="Meiryo UI" pitchFamily="50" charset="-128"/>
                <a:cs typeface="Meiryo UI" pitchFamily="50" charset="-128"/>
              </a:rPr>
              <a:t>Amazon </a:t>
            </a:r>
            <a:r>
              <a:rPr lang="ja-JP" altLang="en-US" sz="2800" dirty="0">
                <a:solidFill>
                  <a:schemeClr val="tx2"/>
                </a:solidFill>
                <a:latin typeface="Meiryo UI" pitchFamily="50" charset="-128"/>
                <a:ea typeface="Meiryo UI" pitchFamily="50" charset="-128"/>
                <a:cs typeface="Meiryo UI" pitchFamily="50" charset="-128"/>
              </a:rPr>
              <a:t>マシンイメージ </a:t>
            </a:r>
            <a:r>
              <a:rPr lang="en-US" altLang="ja-JP" sz="2800" dirty="0">
                <a:solidFill>
                  <a:schemeClr val="tx2"/>
                </a:solidFill>
                <a:latin typeface="Meiryo UI" pitchFamily="50" charset="-128"/>
                <a:ea typeface="Meiryo UI" pitchFamily="50" charset="-128"/>
                <a:cs typeface="Meiryo UI" pitchFamily="50" charset="-128"/>
              </a:rPr>
              <a:t>(AMI</a:t>
            </a:r>
            <a:r>
              <a:rPr lang="en-US" altLang="ja-JP" sz="2800" dirty="0" smtClean="0">
                <a:solidFill>
                  <a:schemeClr val="tx2"/>
                </a:solidFill>
                <a:latin typeface="Meiryo UI" pitchFamily="50" charset="-128"/>
                <a:ea typeface="Meiryo UI" pitchFamily="50" charset="-128"/>
                <a:cs typeface="Meiryo UI" pitchFamily="50" charset="-128"/>
              </a:rPr>
              <a:t>)</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7501739" y="3631823"/>
            <a:ext cx="1365776" cy="869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280544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２－５．</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を</a:t>
            </a:r>
            <a:r>
              <a:rPr lang="ja-JP" altLang="en-US" sz="2800" dirty="0">
                <a:solidFill>
                  <a:schemeClr val="tx2"/>
                </a:solidFill>
                <a:latin typeface="Meiryo UI" pitchFamily="50" charset="-128"/>
                <a:ea typeface="Meiryo UI" pitchFamily="50" charset="-128"/>
                <a:cs typeface="Meiryo UI" pitchFamily="50" charset="-128"/>
              </a:rPr>
              <a:t>作成、インスタンスタイプの</a:t>
            </a:r>
            <a:r>
              <a:rPr lang="ja-JP" altLang="en-US" sz="2800" dirty="0" smtClean="0">
                <a:solidFill>
                  <a:schemeClr val="tx2"/>
                </a:solidFill>
                <a:latin typeface="Meiryo UI" pitchFamily="50" charset="-128"/>
                <a:ea typeface="Meiryo UI" pitchFamily="50" charset="-128"/>
                <a:cs typeface="Meiryo UI" pitchFamily="50" charset="-128"/>
              </a:rPr>
              <a:t>選択</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55575" y="4207265"/>
            <a:ext cx="304800" cy="404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6948488" y="5786445"/>
            <a:ext cx="2133600" cy="404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055123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２－６．</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を</a:t>
            </a:r>
            <a:r>
              <a:rPr lang="ja-JP" altLang="en-US" sz="2800" dirty="0">
                <a:solidFill>
                  <a:schemeClr val="tx2"/>
                </a:solidFill>
                <a:latin typeface="Meiryo UI" pitchFamily="50" charset="-128"/>
                <a:ea typeface="Meiryo UI" pitchFamily="50" charset="-128"/>
                <a:cs typeface="Meiryo UI" pitchFamily="50" charset="-128"/>
              </a:rPr>
              <a:t>作成</a:t>
            </a:r>
            <a:r>
              <a:rPr lang="ja-JP" altLang="en-US" sz="2800" dirty="0" smtClean="0">
                <a:solidFill>
                  <a:schemeClr val="tx2"/>
                </a:solidFill>
                <a:latin typeface="Meiryo UI" pitchFamily="50" charset="-128"/>
                <a:ea typeface="Meiryo UI" pitchFamily="50" charset="-128"/>
                <a:cs typeface="Meiryo UI" pitchFamily="50" charset="-128"/>
              </a:rPr>
              <a:t>、詳細設定</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 name="図 1"/>
          <p:cNvPicPr>
            <a:picLocks noChangeAspect="1"/>
          </p:cNvPicPr>
          <p:nvPr/>
        </p:nvPicPr>
        <p:blipFill>
          <a:blip r:embed="rId3"/>
          <a:stretch>
            <a:fillRect/>
          </a:stretch>
        </p:blipFill>
        <p:spPr>
          <a:xfrm>
            <a:off x="0" y="1063625"/>
            <a:ext cx="4586288" cy="2652713"/>
          </a:xfrm>
          <a:prstGeom prst="rect">
            <a:avLst/>
          </a:prstGeom>
        </p:spPr>
      </p:pic>
      <p:sp>
        <p:nvSpPr>
          <p:cNvPr id="27" name="正方形/長方形 26"/>
          <p:cNvSpPr/>
          <p:nvPr/>
        </p:nvSpPr>
        <p:spPr>
          <a:xfrm>
            <a:off x="1133474" y="2245115"/>
            <a:ext cx="1374775" cy="1615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6" name="図 5"/>
          <p:cNvPicPr>
            <a:picLocks noChangeAspect="1"/>
          </p:cNvPicPr>
          <p:nvPr/>
        </p:nvPicPr>
        <p:blipFill>
          <a:blip r:embed="rId4"/>
          <a:stretch>
            <a:fillRect/>
          </a:stretch>
        </p:blipFill>
        <p:spPr>
          <a:xfrm>
            <a:off x="-14287" y="3716338"/>
            <a:ext cx="4600575" cy="2690813"/>
          </a:xfrm>
          <a:prstGeom prst="rect">
            <a:avLst/>
          </a:prstGeom>
        </p:spPr>
      </p:pic>
      <p:sp>
        <p:nvSpPr>
          <p:cNvPr id="9" name="正方形/長方形 8"/>
          <p:cNvSpPr/>
          <p:nvPr/>
        </p:nvSpPr>
        <p:spPr>
          <a:xfrm>
            <a:off x="1133474" y="4655215"/>
            <a:ext cx="1698626" cy="297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7" name="図 6"/>
          <p:cNvPicPr>
            <a:picLocks noChangeAspect="1"/>
          </p:cNvPicPr>
          <p:nvPr/>
        </p:nvPicPr>
        <p:blipFill>
          <a:blip r:embed="rId5"/>
          <a:stretch>
            <a:fillRect/>
          </a:stretch>
        </p:blipFill>
        <p:spPr>
          <a:xfrm>
            <a:off x="4543425" y="1063625"/>
            <a:ext cx="4600575" cy="2686050"/>
          </a:xfrm>
          <a:prstGeom prst="rect">
            <a:avLst/>
          </a:prstGeom>
        </p:spPr>
      </p:pic>
      <p:pic>
        <p:nvPicPr>
          <p:cNvPr id="8" name="図 7"/>
          <p:cNvPicPr>
            <a:picLocks noChangeAspect="1"/>
          </p:cNvPicPr>
          <p:nvPr/>
        </p:nvPicPr>
        <p:blipFill>
          <a:blip r:embed="rId6"/>
          <a:stretch>
            <a:fillRect/>
          </a:stretch>
        </p:blipFill>
        <p:spPr>
          <a:xfrm>
            <a:off x="4543425" y="3716337"/>
            <a:ext cx="4600575" cy="2690813"/>
          </a:xfrm>
          <a:prstGeom prst="rect">
            <a:avLst/>
          </a:prstGeom>
        </p:spPr>
      </p:pic>
      <p:sp>
        <p:nvSpPr>
          <p:cNvPr id="13" name="正方形/長方形 12"/>
          <p:cNvSpPr/>
          <p:nvPr/>
        </p:nvSpPr>
        <p:spPr>
          <a:xfrm>
            <a:off x="8639502" y="5970435"/>
            <a:ext cx="442585" cy="296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角丸四角形吹き出し 9"/>
          <p:cNvSpPr/>
          <p:nvPr/>
        </p:nvSpPr>
        <p:spPr>
          <a:xfrm>
            <a:off x="6787629" y="2771938"/>
            <a:ext cx="2073165" cy="804042"/>
          </a:xfrm>
          <a:prstGeom prst="wedgeRoundRectCallout">
            <a:avLst>
              <a:gd name="adj1" fmla="val -48209"/>
              <a:gd name="adj2" fmla="val -100245"/>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テストのため、このワーニングを無視する。</a:t>
            </a:r>
            <a:endPar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638680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338733"/>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２－７．</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を</a:t>
            </a:r>
            <a:r>
              <a:rPr lang="ja-JP" altLang="en-US" sz="2800" dirty="0">
                <a:solidFill>
                  <a:schemeClr val="tx2"/>
                </a:solidFill>
                <a:latin typeface="Meiryo UI" pitchFamily="50" charset="-128"/>
                <a:ea typeface="Meiryo UI" pitchFamily="50" charset="-128"/>
                <a:cs typeface="Meiryo UI" pitchFamily="50" charset="-128"/>
              </a:rPr>
              <a:t>作成、</a:t>
            </a:r>
            <a:r>
              <a:rPr lang="ja-JP" altLang="en-US" sz="2800" dirty="0" smtClean="0">
                <a:solidFill>
                  <a:schemeClr val="tx2"/>
                </a:solidFill>
                <a:latin typeface="Meiryo UI" pitchFamily="50" charset="-128"/>
                <a:ea typeface="Meiryo UI" pitchFamily="50" charset="-128"/>
                <a:cs typeface="Meiryo UI" pitchFamily="50" charset="-128"/>
              </a:rPr>
              <a:t>インスタンス作成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5373961" y="4008634"/>
            <a:ext cx="1413094" cy="404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2297660" y="3894584"/>
            <a:ext cx="2133600" cy="228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5660368" y="5113995"/>
            <a:ext cx="1288120" cy="404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0" y="5998209"/>
            <a:ext cx="1765738" cy="404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42028340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63625"/>
            <a:ext cx="9144000" cy="5329267"/>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２－８．</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を</a:t>
            </a:r>
            <a:r>
              <a:rPr lang="ja-JP" altLang="en-US" sz="2800" dirty="0">
                <a:solidFill>
                  <a:schemeClr val="tx2"/>
                </a:solidFill>
                <a:latin typeface="Meiryo UI" pitchFamily="50" charset="-128"/>
                <a:ea typeface="Meiryo UI" pitchFamily="50" charset="-128"/>
                <a:cs typeface="Meiryo UI" pitchFamily="50" charset="-128"/>
              </a:rPr>
              <a:t>作成</a:t>
            </a:r>
            <a:r>
              <a:rPr lang="ja-JP" altLang="en-US" sz="2800" dirty="0" smtClean="0">
                <a:solidFill>
                  <a:schemeClr val="tx2"/>
                </a:solidFill>
                <a:latin typeface="Meiryo UI" pitchFamily="50" charset="-128"/>
                <a:ea typeface="Meiryo UI" pitchFamily="50" charset="-128"/>
                <a:cs typeface="Meiryo UI" pitchFamily="50" charset="-128"/>
              </a:rPr>
              <a:t>、接続</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正方形/長方形 8"/>
          <p:cNvSpPr/>
          <p:nvPr/>
        </p:nvSpPr>
        <p:spPr>
          <a:xfrm>
            <a:off x="1643391" y="3204534"/>
            <a:ext cx="555899" cy="216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2923025" y="1898624"/>
            <a:ext cx="555899" cy="332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8" name="図 7"/>
          <p:cNvPicPr>
            <a:picLocks noChangeAspect="1"/>
          </p:cNvPicPr>
          <p:nvPr/>
        </p:nvPicPr>
        <p:blipFill>
          <a:blip r:embed="rId4"/>
          <a:stretch>
            <a:fillRect/>
          </a:stretch>
        </p:blipFill>
        <p:spPr>
          <a:xfrm>
            <a:off x="2799856" y="2721194"/>
            <a:ext cx="5057775" cy="2724150"/>
          </a:xfrm>
          <a:prstGeom prst="rect">
            <a:avLst/>
          </a:prstGeom>
        </p:spPr>
      </p:pic>
      <p:sp>
        <p:nvSpPr>
          <p:cNvPr id="16" name="正方形/長方形 15"/>
          <p:cNvSpPr/>
          <p:nvPr/>
        </p:nvSpPr>
        <p:spPr>
          <a:xfrm>
            <a:off x="3335556" y="3501274"/>
            <a:ext cx="555899" cy="332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7" name="正方形/長方形 16"/>
          <p:cNvSpPr/>
          <p:nvPr/>
        </p:nvSpPr>
        <p:spPr>
          <a:xfrm>
            <a:off x="4165873" y="4276412"/>
            <a:ext cx="555899" cy="332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8" name="正方形/長方形 17"/>
          <p:cNvSpPr/>
          <p:nvPr/>
        </p:nvSpPr>
        <p:spPr>
          <a:xfrm>
            <a:off x="7156066" y="4997040"/>
            <a:ext cx="555899" cy="332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974857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58968"/>
            <a:ext cx="9144000" cy="540067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２－９．</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を</a:t>
            </a:r>
            <a:r>
              <a:rPr lang="ja-JP" altLang="en-US" sz="2800" dirty="0">
                <a:solidFill>
                  <a:schemeClr val="tx2"/>
                </a:solidFill>
                <a:latin typeface="Meiryo UI" pitchFamily="50" charset="-128"/>
                <a:ea typeface="Meiryo UI" pitchFamily="50" charset="-128"/>
                <a:cs typeface="Meiryo UI" pitchFamily="50" charset="-128"/>
              </a:rPr>
              <a:t>作成</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確認</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6" name="正方形/長方形 15"/>
          <p:cNvSpPr/>
          <p:nvPr/>
        </p:nvSpPr>
        <p:spPr>
          <a:xfrm>
            <a:off x="307975" y="2182962"/>
            <a:ext cx="3767412" cy="1427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3" name="角丸四角形吹き出し 2"/>
          <p:cNvSpPr/>
          <p:nvPr/>
        </p:nvSpPr>
        <p:spPr>
          <a:xfrm>
            <a:off x="5013435" y="2774730"/>
            <a:ext cx="2104696" cy="1671145"/>
          </a:xfrm>
          <a:prstGeom prst="wedgeRoundRectCallout">
            <a:avLst>
              <a:gd name="adj1" fmla="val -85933"/>
              <a:gd name="adj2" fmla="val 12972"/>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EFS</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がマインドしていることを確認できる。</a:t>
            </a:r>
          </a:p>
        </p:txBody>
      </p:sp>
    </p:spTree>
    <p:extLst>
      <p:ext uri="{BB962C8B-B14F-4D97-AF65-F5344CB8AC3E}">
        <p14:creationId xmlns:p14="http://schemas.microsoft.com/office/powerpoint/2010/main" val="898805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Elastic File System (Amazon EFS) </a:t>
            </a:r>
            <a:r>
              <a:rPr lang="ja-JP" altLang="en-US" sz="2000" dirty="0">
                <a:latin typeface="Meiryo UI" pitchFamily="50" charset="-128"/>
                <a:ea typeface="Meiryo UI" pitchFamily="50" charset="-128"/>
                <a:cs typeface="Meiryo UI" pitchFamily="50" charset="-128"/>
              </a:rPr>
              <a:t>は、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クラウドサービスおよびオンプレミスリソースで使用する、シンプルでサーバーレス、設定不要の </a:t>
            </a:r>
            <a:r>
              <a:rPr lang="en-US" altLang="ja-JP" sz="2000" dirty="0">
                <a:latin typeface="Meiryo UI" pitchFamily="50" charset="-128"/>
                <a:ea typeface="Meiryo UI" pitchFamily="50" charset="-128"/>
                <a:cs typeface="Meiryo UI" pitchFamily="50" charset="-128"/>
              </a:rPr>
              <a:t>Elastic File System </a:t>
            </a:r>
            <a:r>
              <a:rPr lang="ja-JP" altLang="en-US" sz="2000" dirty="0" err="1">
                <a:latin typeface="Meiryo UI" pitchFamily="50" charset="-128"/>
                <a:ea typeface="Meiryo UI" pitchFamily="50" charset="-128"/>
                <a:cs typeface="Meiryo UI" pitchFamily="50" charset="-128"/>
              </a:rPr>
              <a:t>を提</a:t>
            </a:r>
            <a:r>
              <a:rPr lang="ja-JP" altLang="en-US" sz="2000" dirty="0">
                <a:latin typeface="Meiryo UI" pitchFamily="50" charset="-128"/>
                <a:ea typeface="Meiryo UI" pitchFamily="50" charset="-128"/>
                <a:cs typeface="Meiryo UI" pitchFamily="50" charset="-128"/>
              </a:rPr>
              <a:t>供します。アプリケーションを停止させることなく、オンデマンドでペタバイト規模までスケールするよう設計されており、ファイルの追加や削除に応じて自動的に拡張</a:t>
            </a:r>
            <a:r>
              <a:rPr lang="en-US" altLang="ja-JP" sz="2000" dirty="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縮小されるため、拡張に対応するための容量のプロビジョニングや管理は不要になります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a:t>
            </a:r>
            <a:r>
              <a:rPr lang="en-US" altLang="ja-JP" sz="2000" dirty="0" err="1">
                <a:latin typeface="Meiryo UI" pitchFamily="50" charset="-128"/>
                <a:ea typeface="Meiryo UI" pitchFamily="50" charset="-128"/>
                <a:cs typeface="Meiryo UI" pitchFamily="50" charset="-128"/>
              </a:rPr>
              <a:t>EFSAmazon</a:t>
            </a:r>
            <a:r>
              <a:rPr lang="en-US" altLang="ja-JP" sz="2000" dirty="0">
                <a:latin typeface="Meiryo UI" pitchFamily="50" charset="-128"/>
                <a:ea typeface="Meiryo UI" pitchFamily="50" charset="-128"/>
                <a:cs typeface="Meiryo UI" pitchFamily="50" charset="-128"/>
              </a:rPr>
              <a:t> EC2</a:t>
            </a:r>
            <a:r>
              <a:rPr lang="ja-JP" altLang="en-US" sz="2000" dirty="0" err="1">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 など</a:t>
            </a:r>
            <a:r>
              <a:rPr lang="en-US" altLang="ja-JP" sz="2000" dirty="0">
                <a:latin typeface="Meiryo UI" pitchFamily="50" charset="-128"/>
                <a:ea typeface="Meiryo UI" pitchFamily="50" charset="-128"/>
                <a:cs typeface="Meiryo UI" pitchFamily="50" charset="-128"/>
              </a:rPr>
              <a:t>Amazon ECS</a:t>
            </a:r>
            <a:r>
              <a:rPr lang="ja-JP" altLang="en-US" sz="2000" dirty="0" err="1">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複数のコンピューティングインスタンスは </a:t>
            </a:r>
            <a:r>
              <a:rPr lang="en-US" altLang="ja-JP" sz="2000" dirty="0">
                <a:latin typeface="Meiryo UI" pitchFamily="50" charset="-128"/>
                <a:ea typeface="Meiryo UI" pitchFamily="50" charset="-128"/>
                <a:cs typeface="Meiryo UI" pitchFamily="50" charset="-128"/>
              </a:rPr>
              <a:t>AWS Lambda </a:t>
            </a:r>
            <a:r>
              <a:rPr lang="ja-JP" altLang="en-US" sz="2000" dirty="0">
                <a:latin typeface="Meiryo UI" pitchFamily="50" charset="-128"/>
                <a:ea typeface="Meiryo UI" pitchFamily="50" charset="-128"/>
                <a:cs typeface="Meiryo UI" pitchFamily="50" charset="-128"/>
              </a:rPr>
              <a:t>ファイルシステムに同時にアクセス</a:t>
            </a:r>
            <a:r>
              <a:rPr lang="en-US" altLang="ja-JP" sz="2000" dirty="0">
                <a:latin typeface="Meiryo UI" pitchFamily="50" charset="-128"/>
                <a:ea typeface="Meiryo UI" pitchFamily="50" charset="-128"/>
                <a:cs typeface="Meiryo UI" pitchFamily="50" charset="-128"/>
              </a:rPr>
              <a:t>Amazon EFS</a:t>
            </a:r>
            <a:r>
              <a:rPr lang="ja-JP" altLang="en-US" sz="2000" dirty="0">
                <a:latin typeface="Meiryo UI" pitchFamily="50" charset="-128"/>
                <a:ea typeface="Meiryo UI" pitchFamily="50" charset="-128"/>
                <a:cs typeface="Meiryo UI" pitchFamily="50" charset="-128"/>
              </a:rPr>
              <a:t>でき、複数のコンピューティングインスタンスまたはサーバーで実行されているワークロードとアプリケーションの共通データソースを提供します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https://docs.aws.amazon.com/ja_jp/efs/latest/ug/whatisefs.html)</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a:t>
            </a:r>
            <a:r>
              <a:rPr lang="ja-JP" altLang="en-US" sz="2800" dirty="0" smtClean="0">
                <a:solidFill>
                  <a:schemeClr val="tx2"/>
                </a:solidFill>
                <a:latin typeface="Meiryo UI" pitchFamily="50" charset="-128"/>
                <a:ea typeface="Meiryo UI" pitchFamily="50" charset="-128"/>
                <a:cs typeface="Meiryo UI" pitchFamily="50" charset="-128"/>
              </a:rPr>
              <a:t>－１．</a:t>
            </a:r>
            <a:r>
              <a:rPr lang="en-US" altLang="ja-JP" sz="2800" dirty="0">
                <a:solidFill>
                  <a:schemeClr val="tx2"/>
                </a:solidFill>
                <a:latin typeface="Meiryo UI" pitchFamily="50" charset="-128"/>
                <a:ea typeface="Meiryo UI" pitchFamily="50" charset="-128"/>
                <a:cs typeface="Meiryo UI" pitchFamily="50" charset="-128"/>
              </a:rPr>
              <a:t> </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 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01235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IAM </a:t>
            </a:r>
            <a:r>
              <a:rPr lang="ja-JP" altLang="en-US" sz="2000" dirty="0">
                <a:latin typeface="Meiryo UI" pitchFamily="50" charset="-128"/>
                <a:ea typeface="Meiryo UI" pitchFamily="50" charset="-128"/>
                <a:cs typeface="Meiryo UI" pitchFamily="50" charset="-128"/>
              </a:rPr>
              <a:t>ロールは、特定のアクセス権限を持ち、アカウントで作成できる </a:t>
            </a:r>
            <a:r>
              <a:rPr lang="en-US" altLang="ja-JP" sz="2000" dirty="0">
                <a:latin typeface="Meiryo UI" pitchFamily="50" charset="-128"/>
                <a:ea typeface="Meiryo UI" pitchFamily="50" charset="-128"/>
                <a:cs typeface="Meiryo UI" pitchFamily="50" charset="-128"/>
              </a:rPr>
              <a:t>IAM </a:t>
            </a:r>
            <a:r>
              <a:rPr lang="ja-JP" altLang="en-US" sz="2000" dirty="0">
                <a:latin typeface="Meiryo UI" pitchFamily="50" charset="-128"/>
                <a:ea typeface="Meiryo UI" pitchFamily="50" charset="-128"/>
                <a:cs typeface="Meiryo UI" pitchFamily="50" charset="-128"/>
              </a:rPr>
              <a:t>アイデンティティです</a:t>
            </a:r>
            <a:r>
              <a:rPr lang="ja-JP" altLang="en-US" sz="2000" dirty="0" smtClean="0">
                <a:latin typeface="Meiryo UI" pitchFamily="50" charset="-128"/>
                <a:ea typeface="Meiryo UI" pitchFamily="50" charset="-128"/>
                <a:cs typeface="Meiryo UI" pitchFamily="50" charset="-128"/>
              </a:rPr>
              <a:t>。ロール</a:t>
            </a:r>
            <a:r>
              <a:rPr lang="ja-JP" altLang="en-US" sz="2000" dirty="0">
                <a:latin typeface="Meiryo UI" pitchFamily="50" charset="-128"/>
                <a:ea typeface="Meiryo UI" pitchFamily="50" charset="-128"/>
                <a:cs typeface="Meiryo UI" pitchFamily="50" charset="-128"/>
              </a:rPr>
              <a:t>には標準の長期認証情報 </a:t>
            </a:r>
            <a:r>
              <a:rPr lang="en-US" altLang="ja-JP" sz="2000" dirty="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パスワードやアクセスキーなど</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も関連付けられません。代わりに、ロールを引き受けると、ロールセッション用の一時的なセキュリティ認証情報が提供されます</a:t>
            </a:r>
            <a:r>
              <a:rPr lang="ja-JP" altLang="en-US" sz="2000" dirty="0" smtClean="0">
                <a:latin typeface="Meiryo UI" pitchFamily="50" charset="-128"/>
                <a:ea typeface="Meiryo UI" pitchFamily="50" charset="-128"/>
                <a:cs typeface="Meiryo UI" pitchFamily="50" charset="-128"/>
              </a:rPr>
              <a:t>。ロール</a:t>
            </a:r>
            <a:r>
              <a:rPr lang="ja-JP" altLang="en-US" sz="2000" dirty="0">
                <a:latin typeface="Meiryo UI" pitchFamily="50" charset="-128"/>
                <a:ea typeface="Meiryo UI" pitchFamily="50" charset="-128"/>
                <a:cs typeface="Meiryo UI" pitchFamily="50" charset="-128"/>
              </a:rPr>
              <a:t>を使用して、通常は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リソースへのアクセス権のないユーザー、アプリケーション、サービスにそのアクセス権を委任できます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a:t>
            </a:r>
            <a:r>
              <a:rPr lang="en-US" altLang="ja-JP" sz="1600" dirty="0">
                <a:solidFill>
                  <a:schemeClr val="bg1">
                    <a:lumMod val="65000"/>
                  </a:schemeClr>
                </a:solidFill>
                <a:latin typeface="Meiryo UI" pitchFamily="50" charset="-128"/>
                <a:ea typeface="Meiryo UI" pitchFamily="50" charset="-128"/>
                <a:cs typeface="Meiryo UI" pitchFamily="50" charset="-128"/>
              </a:rPr>
              <a:t>https://</a:t>
            </a:r>
            <a:r>
              <a:rPr lang="en-US" altLang="ja-JP" sz="1600" dirty="0" smtClean="0">
                <a:solidFill>
                  <a:schemeClr val="bg1">
                    <a:lumMod val="65000"/>
                  </a:schemeClr>
                </a:solidFill>
                <a:latin typeface="Meiryo UI" pitchFamily="50" charset="-128"/>
                <a:ea typeface="Meiryo UI" pitchFamily="50" charset="-128"/>
                <a:cs typeface="Meiryo UI" pitchFamily="50" charset="-128"/>
              </a:rPr>
              <a:t>docs.aws.amazon.com/ja_jp/IAM/latest/UserGuide/id_roles.html</a:t>
            </a: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－１．</a:t>
            </a:r>
            <a:r>
              <a:rPr lang="en-US" altLang="ja-JP" sz="2800" dirty="0">
                <a:solidFill>
                  <a:schemeClr val="tx2"/>
                </a:solidFill>
                <a:latin typeface="Meiryo UI" pitchFamily="50" charset="-128"/>
                <a:ea typeface="Meiryo UI" pitchFamily="50" charset="-128"/>
                <a:cs typeface="Meiryo UI" pitchFamily="50" charset="-128"/>
              </a:rPr>
              <a:t>IAM </a:t>
            </a:r>
            <a:r>
              <a:rPr lang="ja-JP" altLang="en-US" sz="2800" dirty="0" smtClean="0">
                <a:solidFill>
                  <a:schemeClr val="tx2"/>
                </a:solidFill>
                <a:latin typeface="Meiryo UI" pitchFamily="50" charset="-128"/>
                <a:ea typeface="Meiryo UI" pitchFamily="50" charset="-128"/>
                <a:cs typeface="Meiryo UI" pitchFamily="50" charset="-128"/>
              </a:rPr>
              <a:t>ロール</a:t>
            </a:r>
            <a:r>
              <a:rPr lang="ja-JP" altLang="en-US" sz="2800" dirty="0" smtClean="0">
                <a:solidFill>
                  <a:schemeClr val="tx2"/>
                </a:solidFill>
                <a:latin typeface="Meiryo UI" pitchFamily="50" charset="-128"/>
                <a:ea typeface="Meiryo UI" pitchFamily="50" charset="-128"/>
                <a:cs typeface="Meiryo UI" pitchFamily="50" charset="-128"/>
              </a:rPr>
              <a:t> </a:t>
            </a:r>
            <a:r>
              <a:rPr lang="ja-JP" altLang="en-US" sz="2800" dirty="0" smtClean="0">
                <a:solidFill>
                  <a:schemeClr val="tx2"/>
                </a:solidFill>
                <a:latin typeface="Meiryo UI" pitchFamily="50" charset="-128"/>
                <a:ea typeface="Meiryo UI" pitchFamily="50" charset="-128"/>
                <a:cs typeface="Meiryo UI" pitchFamily="50" charset="-128"/>
              </a:rPr>
              <a:t>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4641930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－２．</a:t>
            </a:r>
            <a:r>
              <a:rPr lang="en-US" altLang="ja-JP" sz="2800" dirty="0">
                <a:solidFill>
                  <a:schemeClr val="tx2"/>
                </a:solidFill>
                <a:latin typeface="Meiryo UI" pitchFamily="50" charset="-128"/>
                <a:ea typeface="Meiryo UI" pitchFamily="50" charset="-128"/>
                <a:cs typeface="Meiryo UI" pitchFamily="50" charset="-128"/>
              </a:rPr>
              <a:t> IAM </a:t>
            </a:r>
            <a:r>
              <a:rPr lang="ja-JP" altLang="en-US" sz="2800" dirty="0" smtClean="0">
                <a:solidFill>
                  <a:schemeClr val="tx2"/>
                </a:solidFill>
                <a:latin typeface="Meiryo UI" pitchFamily="50" charset="-128"/>
                <a:ea typeface="Meiryo UI" pitchFamily="50" charset="-128"/>
                <a:cs typeface="Meiryo UI" pitchFamily="50" charset="-128"/>
              </a:rPr>
              <a:t>ロール</a:t>
            </a:r>
            <a:r>
              <a:rPr lang="ja-JP" altLang="en-US" sz="2800" dirty="0" smtClean="0">
                <a:solidFill>
                  <a:schemeClr val="tx2"/>
                </a:solidFill>
                <a:latin typeface="Meiryo UI" pitchFamily="50" charset="-128"/>
                <a:ea typeface="Meiryo UI" pitchFamily="50" charset="-128"/>
                <a:cs typeface="Meiryo UI" pitchFamily="50" charset="-128"/>
              </a:rPr>
              <a:t>、</a:t>
            </a:r>
            <a:r>
              <a:rPr lang="ja-JP" altLang="en-US" sz="2800" dirty="0" smtClean="0">
                <a:solidFill>
                  <a:schemeClr val="tx2"/>
                </a:solidFill>
                <a:latin typeface="Meiryo UI" pitchFamily="50" charset="-128"/>
                <a:ea typeface="Meiryo UI" pitchFamily="50" charset="-128"/>
                <a:cs typeface="Meiryo UI" pitchFamily="50" charset="-128"/>
              </a:rPr>
              <a:t>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5413374" y="3248149"/>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338377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－３．</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IAM </a:t>
            </a:r>
            <a:r>
              <a:rPr lang="ja-JP" altLang="en-US" sz="2800" dirty="0" smtClean="0">
                <a:solidFill>
                  <a:schemeClr val="tx2"/>
                </a:solidFill>
                <a:latin typeface="Meiryo UI" pitchFamily="50" charset="-128"/>
                <a:ea typeface="Meiryo UI" pitchFamily="50" charset="-128"/>
                <a:cs typeface="Meiryo UI" pitchFamily="50" charset="-128"/>
              </a:rPr>
              <a:t>ロール</a:t>
            </a:r>
            <a:r>
              <a:rPr lang="ja-JP" altLang="en-US" sz="2800" dirty="0" smtClean="0">
                <a:solidFill>
                  <a:schemeClr val="tx2"/>
                </a:solidFill>
                <a:latin typeface="Meiryo UI" pitchFamily="50" charset="-128"/>
                <a:ea typeface="Meiryo UI" pitchFamily="50" charset="-128"/>
                <a:cs typeface="Meiryo UI" pitchFamily="50" charset="-128"/>
              </a:rPr>
              <a:t>、ロール一覧</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155576" y="3158533"/>
            <a:ext cx="940128" cy="2310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1866133" y="1908080"/>
            <a:ext cx="900715" cy="251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921695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54100"/>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－４．</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IAM </a:t>
            </a:r>
            <a:r>
              <a:rPr lang="ja-JP" altLang="en-US" sz="2800" dirty="0" smtClean="0">
                <a:solidFill>
                  <a:schemeClr val="tx2"/>
                </a:solidFill>
                <a:latin typeface="Meiryo UI" pitchFamily="50" charset="-128"/>
                <a:ea typeface="Meiryo UI" pitchFamily="50" charset="-128"/>
                <a:cs typeface="Meiryo UI" pitchFamily="50" charset="-128"/>
              </a:rPr>
              <a:t>ロール</a:t>
            </a:r>
            <a:r>
              <a:rPr lang="ja-JP" altLang="en-US" sz="2800" dirty="0" smtClean="0">
                <a:solidFill>
                  <a:schemeClr val="tx2"/>
                </a:solidFill>
                <a:latin typeface="Meiryo UI" pitchFamily="50" charset="-128"/>
                <a:ea typeface="Meiryo UI" pitchFamily="50" charset="-128"/>
                <a:cs typeface="Meiryo UI" pitchFamily="50" charset="-128"/>
              </a:rPr>
              <a:t>、ロールの作成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1377402" y="4143878"/>
            <a:ext cx="3170949" cy="491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1298574" y="2530817"/>
            <a:ext cx="1720523" cy="627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6220044" y="5915372"/>
            <a:ext cx="1505060" cy="3750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9578915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49953"/>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－５．</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IAM </a:t>
            </a:r>
            <a:r>
              <a:rPr lang="ja-JP" altLang="en-US" sz="2800" dirty="0" smtClean="0">
                <a:solidFill>
                  <a:schemeClr val="tx2"/>
                </a:solidFill>
                <a:latin typeface="Meiryo UI" pitchFamily="50" charset="-128"/>
                <a:ea typeface="Meiryo UI" pitchFamily="50" charset="-128"/>
                <a:cs typeface="Meiryo UI" pitchFamily="50" charset="-128"/>
              </a:rPr>
              <a:t>ロール</a:t>
            </a:r>
            <a:r>
              <a:rPr lang="ja-JP" altLang="en-US" sz="2800" dirty="0" smtClean="0">
                <a:solidFill>
                  <a:schemeClr val="tx2"/>
                </a:solidFill>
                <a:latin typeface="Meiryo UI" pitchFamily="50" charset="-128"/>
                <a:ea typeface="Meiryo UI" pitchFamily="50" charset="-128"/>
                <a:cs typeface="Meiryo UI" pitchFamily="50" charset="-128"/>
              </a:rPr>
              <a:t>、ロールの作成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2449458" y="2985113"/>
            <a:ext cx="2532445" cy="428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6589986" y="5915372"/>
            <a:ext cx="1135118" cy="3750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1387913" y="3545754"/>
            <a:ext cx="2532445" cy="428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6" name="角丸四角形吹き出し 5"/>
          <p:cNvSpPr/>
          <p:nvPr/>
        </p:nvSpPr>
        <p:spPr>
          <a:xfrm>
            <a:off x="4477407" y="4353976"/>
            <a:ext cx="2861441" cy="969579"/>
          </a:xfrm>
          <a:prstGeom prst="wedgeRoundRectCallout">
            <a:avLst>
              <a:gd name="adj1" fmla="val -38188"/>
              <a:gd name="adj2" fmla="val -88720"/>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このポリシーがないと</a:t>
            </a: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VPC</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設定ができなくなります。</a:t>
            </a:r>
            <a:endPar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897695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45189"/>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－６．</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IAM </a:t>
            </a:r>
            <a:r>
              <a:rPr lang="ja-JP" altLang="en-US" sz="2800" dirty="0" smtClean="0">
                <a:solidFill>
                  <a:schemeClr val="tx2"/>
                </a:solidFill>
                <a:latin typeface="Meiryo UI" pitchFamily="50" charset="-128"/>
                <a:ea typeface="Meiryo UI" pitchFamily="50" charset="-128"/>
                <a:cs typeface="Meiryo UI" pitchFamily="50" charset="-128"/>
              </a:rPr>
              <a:t>ロール</a:t>
            </a:r>
            <a:r>
              <a:rPr lang="ja-JP" altLang="en-US" sz="2800" dirty="0" smtClean="0">
                <a:solidFill>
                  <a:schemeClr val="tx2"/>
                </a:solidFill>
                <a:latin typeface="Meiryo UI" pitchFamily="50" charset="-128"/>
                <a:ea typeface="Meiryo UI" pitchFamily="50" charset="-128"/>
                <a:cs typeface="Meiryo UI" pitchFamily="50" charset="-128"/>
              </a:rPr>
              <a:t>、ロールの作成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3474217" y="2614624"/>
            <a:ext cx="2532445" cy="428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6794938" y="5921052"/>
            <a:ext cx="961696" cy="3750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9366981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a:t>
            </a:r>
            <a:r>
              <a:rPr lang="ja-JP" altLang="en-US" sz="2800" dirty="0" smtClean="0">
                <a:solidFill>
                  <a:schemeClr val="tx2"/>
                </a:solidFill>
                <a:latin typeface="Meiryo UI" pitchFamily="50" charset="-128"/>
                <a:ea typeface="Meiryo UI" pitchFamily="50" charset="-128"/>
                <a:cs typeface="Meiryo UI" pitchFamily="50" charset="-128"/>
              </a:rPr>
              <a:t>－１．</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a:t>
            </a:r>
            <a:r>
              <a:rPr lang="ja-JP" altLang="en-US" sz="2800" dirty="0" smtClean="0">
                <a:solidFill>
                  <a:schemeClr val="tx2"/>
                </a:solidFill>
                <a:latin typeface="Meiryo UI" pitchFamily="50" charset="-128"/>
                <a:ea typeface="Meiryo UI" pitchFamily="50" charset="-128"/>
                <a:cs typeface="Meiryo UI" pitchFamily="50" charset="-128"/>
              </a:rPr>
              <a:t>実行ロール</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7676329" y="4194080"/>
            <a:ext cx="677918" cy="354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2514600" y="3621266"/>
            <a:ext cx="693683" cy="430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476141" y="4672300"/>
            <a:ext cx="1068880" cy="430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4976132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a:t>
            </a:r>
            <a:r>
              <a:rPr lang="ja-JP" altLang="en-US" sz="2800" dirty="0" smtClean="0">
                <a:solidFill>
                  <a:schemeClr val="tx2"/>
                </a:solidFill>
                <a:latin typeface="Meiryo UI" pitchFamily="50" charset="-128"/>
                <a:ea typeface="Meiryo UI" pitchFamily="50" charset="-128"/>
                <a:cs typeface="Meiryo UI" pitchFamily="50" charset="-128"/>
              </a:rPr>
              <a:t>－２．</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a:t>
            </a:r>
            <a:r>
              <a:rPr lang="ja-JP" altLang="en-US" sz="2800" dirty="0" smtClean="0">
                <a:solidFill>
                  <a:schemeClr val="tx2"/>
                </a:solidFill>
                <a:latin typeface="Meiryo UI" pitchFamily="50" charset="-128"/>
                <a:ea typeface="Meiryo UI" pitchFamily="50" charset="-128"/>
                <a:cs typeface="Meiryo UI" pitchFamily="50" charset="-128"/>
              </a:rPr>
              <a:t>実行ロール</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5689874" y="5810046"/>
            <a:ext cx="677918" cy="354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612774" y="5121617"/>
            <a:ext cx="4913039" cy="430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770860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3877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a:t>
            </a:r>
            <a:r>
              <a:rPr lang="ja-JP" altLang="en-US" sz="2800" dirty="0" smtClean="0">
                <a:solidFill>
                  <a:schemeClr val="tx2"/>
                </a:solidFill>
                <a:latin typeface="Meiryo UI" pitchFamily="50" charset="-128"/>
                <a:ea typeface="Meiryo UI" pitchFamily="50" charset="-128"/>
                <a:cs typeface="Meiryo UI" pitchFamily="50" charset="-128"/>
              </a:rPr>
              <a:t>－３．</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VPC</a:t>
            </a:r>
            <a:r>
              <a:rPr lang="ja-JP" altLang="en-US" sz="2800" dirty="0" smtClean="0">
                <a:solidFill>
                  <a:schemeClr val="tx2"/>
                </a:solidFill>
                <a:latin typeface="Meiryo UI" pitchFamily="50" charset="-128"/>
                <a:ea typeface="Meiryo UI" pitchFamily="50" charset="-128"/>
                <a:cs typeface="Meiryo UI" pitchFamily="50" charset="-128"/>
              </a:rPr>
              <a:t>設定</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7676329" y="4052190"/>
            <a:ext cx="677918" cy="354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2569779" y="3503024"/>
            <a:ext cx="693683" cy="430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491906" y="5775661"/>
            <a:ext cx="693683" cy="430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875192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a:t>
            </a:r>
            <a:r>
              <a:rPr lang="ja-JP" altLang="en-US" sz="2800" dirty="0" smtClean="0">
                <a:solidFill>
                  <a:schemeClr val="tx2"/>
                </a:solidFill>
                <a:latin typeface="Meiryo UI" pitchFamily="50" charset="-128"/>
                <a:ea typeface="Meiryo UI" pitchFamily="50" charset="-128"/>
                <a:cs typeface="Meiryo UI" pitchFamily="50" charset="-128"/>
              </a:rPr>
              <a:t>－４．</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VPC</a:t>
            </a:r>
            <a:r>
              <a:rPr lang="ja-JP" altLang="en-US" sz="2800" dirty="0" smtClean="0">
                <a:solidFill>
                  <a:schemeClr val="tx2"/>
                </a:solidFill>
                <a:latin typeface="Meiryo UI" pitchFamily="50" charset="-128"/>
                <a:ea typeface="Meiryo UI" pitchFamily="50" charset="-128"/>
                <a:cs typeface="Meiryo UI" pitchFamily="50" charset="-128"/>
              </a:rPr>
              <a:t>の編集</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 name="図 1"/>
          <p:cNvPicPr>
            <a:picLocks noChangeAspect="1"/>
          </p:cNvPicPr>
          <p:nvPr/>
        </p:nvPicPr>
        <p:blipFill>
          <a:blip r:embed="rId3"/>
          <a:stretch>
            <a:fillRect/>
          </a:stretch>
        </p:blipFill>
        <p:spPr>
          <a:xfrm>
            <a:off x="0" y="1063626"/>
            <a:ext cx="4572000" cy="2714625"/>
          </a:xfrm>
          <a:prstGeom prst="rect">
            <a:avLst/>
          </a:prstGeom>
        </p:spPr>
      </p:pic>
      <p:sp>
        <p:nvSpPr>
          <p:cNvPr id="10" name="正方形/長方形 9"/>
          <p:cNvSpPr/>
          <p:nvPr/>
        </p:nvSpPr>
        <p:spPr>
          <a:xfrm>
            <a:off x="307975" y="2596507"/>
            <a:ext cx="2703239" cy="1029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6" name="図 5"/>
          <p:cNvPicPr>
            <a:picLocks noChangeAspect="1"/>
          </p:cNvPicPr>
          <p:nvPr/>
        </p:nvPicPr>
        <p:blipFill>
          <a:blip r:embed="rId4"/>
          <a:stretch>
            <a:fillRect/>
          </a:stretch>
        </p:blipFill>
        <p:spPr>
          <a:xfrm>
            <a:off x="0" y="3773487"/>
            <a:ext cx="4572000" cy="2705100"/>
          </a:xfrm>
          <a:prstGeom prst="rect">
            <a:avLst/>
          </a:prstGeom>
        </p:spPr>
      </p:pic>
      <p:sp>
        <p:nvSpPr>
          <p:cNvPr id="27" name="正方形/長方形 26"/>
          <p:cNvSpPr/>
          <p:nvPr/>
        </p:nvSpPr>
        <p:spPr>
          <a:xfrm>
            <a:off x="273815" y="4564117"/>
            <a:ext cx="2603391" cy="471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2814692" y="6077606"/>
            <a:ext cx="559130" cy="332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324831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１－２．</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を作成、サービスメニュー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2567698" y="442268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7428007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a:t>
            </a:r>
            <a:r>
              <a:rPr lang="ja-JP" altLang="en-US" sz="2800" dirty="0" smtClean="0">
                <a:solidFill>
                  <a:schemeClr val="tx2"/>
                </a:solidFill>
                <a:latin typeface="Meiryo UI" pitchFamily="50" charset="-128"/>
                <a:ea typeface="Meiryo UI" pitchFamily="50" charset="-128"/>
                <a:cs typeface="Meiryo UI" pitchFamily="50" charset="-128"/>
              </a:rPr>
              <a:t>－</a:t>
            </a:r>
            <a:r>
              <a:rPr lang="ja-JP" altLang="en-US" sz="2800" dirty="0" smtClean="0">
                <a:solidFill>
                  <a:schemeClr val="tx2"/>
                </a:solidFill>
                <a:latin typeface="Meiryo UI" pitchFamily="50" charset="-128"/>
                <a:ea typeface="Meiryo UI" pitchFamily="50" charset="-128"/>
                <a:cs typeface="Meiryo UI" pitchFamily="50" charset="-128"/>
              </a:rPr>
              <a:t>５</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VPC</a:t>
            </a:r>
            <a:r>
              <a:rPr lang="ja-JP" altLang="en-US" sz="2800" dirty="0" smtClean="0">
                <a:solidFill>
                  <a:schemeClr val="tx2"/>
                </a:solidFill>
                <a:latin typeface="Meiryo UI" pitchFamily="50" charset="-128"/>
                <a:ea typeface="Meiryo UI" pitchFamily="50" charset="-128"/>
                <a:cs typeface="Meiryo UI" pitchFamily="50" charset="-128"/>
              </a:rPr>
              <a:t>の編集</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 name="図 1"/>
          <p:cNvPicPr>
            <a:picLocks noChangeAspect="1"/>
          </p:cNvPicPr>
          <p:nvPr/>
        </p:nvPicPr>
        <p:blipFill>
          <a:blip r:embed="rId3"/>
          <a:stretch>
            <a:fillRect/>
          </a:stretch>
        </p:blipFill>
        <p:spPr>
          <a:xfrm>
            <a:off x="0" y="1063626"/>
            <a:ext cx="4572000" cy="2714625"/>
          </a:xfrm>
          <a:prstGeom prst="rect">
            <a:avLst/>
          </a:prstGeom>
        </p:spPr>
      </p:pic>
      <p:sp>
        <p:nvSpPr>
          <p:cNvPr id="10" name="正方形/長方形 9"/>
          <p:cNvSpPr/>
          <p:nvPr/>
        </p:nvSpPr>
        <p:spPr>
          <a:xfrm>
            <a:off x="307975" y="2596507"/>
            <a:ext cx="2703239" cy="1029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6" name="図 5"/>
          <p:cNvPicPr>
            <a:picLocks noChangeAspect="1"/>
          </p:cNvPicPr>
          <p:nvPr/>
        </p:nvPicPr>
        <p:blipFill>
          <a:blip r:embed="rId4"/>
          <a:stretch>
            <a:fillRect/>
          </a:stretch>
        </p:blipFill>
        <p:spPr>
          <a:xfrm>
            <a:off x="0" y="3773487"/>
            <a:ext cx="4572000" cy="2705100"/>
          </a:xfrm>
          <a:prstGeom prst="rect">
            <a:avLst/>
          </a:prstGeom>
        </p:spPr>
      </p:pic>
      <p:sp>
        <p:nvSpPr>
          <p:cNvPr id="27" name="正方形/長方形 26"/>
          <p:cNvSpPr/>
          <p:nvPr/>
        </p:nvSpPr>
        <p:spPr>
          <a:xfrm>
            <a:off x="273815" y="4564117"/>
            <a:ext cx="2603391" cy="471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2814692" y="6077606"/>
            <a:ext cx="559130" cy="332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851207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a:t>
            </a:r>
            <a:r>
              <a:rPr lang="ja-JP" altLang="en-US" sz="2800" dirty="0" smtClean="0">
                <a:solidFill>
                  <a:schemeClr val="tx2"/>
                </a:solidFill>
                <a:latin typeface="Meiryo UI" pitchFamily="50" charset="-128"/>
                <a:ea typeface="Meiryo UI" pitchFamily="50" charset="-128"/>
                <a:cs typeface="Meiryo UI" pitchFamily="50" charset="-128"/>
              </a:rPr>
              <a:t>－６．</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、ファイルシステム</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6746163" y="2333749"/>
            <a:ext cx="1664739" cy="354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2569779" y="1816113"/>
            <a:ext cx="693683" cy="430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460375" y="5964848"/>
            <a:ext cx="1258066" cy="430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2117817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58863"/>
            <a:ext cx="9144000" cy="5438775"/>
          </a:xfrm>
          <a:prstGeom prst="rect">
            <a:avLst/>
          </a:prstGeom>
        </p:spPr>
      </p:pic>
      <p:sp>
        <p:nvSpPr>
          <p:cNvPr id="4098" name="タイトル 1"/>
          <p:cNvSpPr>
            <a:spLocks noGrp="1"/>
          </p:cNvSpPr>
          <p:nvPr>
            <p:ph type="title" idx="4294967295"/>
          </p:nvPr>
        </p:nvSpPr>
        <p:spPr>
          <a:xfrm>
            <a:off x="251136" y="273922"/>
            <a:ext cx="8727326"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a:t>
            </a:r>
            <a:r>
              <a:rPr lang="ja-JP" altLang="en-US" sz="2800" dirty="0" smtClean="0">
                <a:solidFill>
                  <a:schemeClr val="tx2"/>
                </a:solidFill>
                <a:latin typeface="Meiryo UI" pitchFamily="50" charset="-128"/>
                <a:ea typeface="Meiryo UI" pitchFamily="50" charset="-128"/>
                <a:cs typeface="Meiryo UI" pitchFamily="50" charset="-128"/>
              </a:rPr>
              <a:t>－</a:t>
            </a:r>
            <a:r>
              <a:rPr lang="ja-JP" altLang="en-US" sz="2800" dirty="0" smtClean="0">
                <a:solidFill>
                  <a:schemeClr val="tx2"/>
                </a:solidFill>
                <a:latin typeface="Meiryo UI" pitchFamily="50" charset="-128"/>
                <a:ea typeface="Meiryo UI" pitchFamily="50" charset="-128"/>
                <a:cs typeface="Meiryo UI" pitchFamily="50" charset="-128"/>
              </a:rPr>
              <a:t>７</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、ファイルシステムの追加</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正方形/長方形 9"/>
          <p:cNvSpPr/>
          <p:nvPr/>
        </p:nvSpPr>
        <p:spPr>
          <a:xfrm>
            <a:off x="670034" y="3563014"/>
            <a:ext cx="4193628" cy="2178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5592051" y="5741882"/>
            <a:ext cx="863928" cy="430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6498794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58863"/>
            <a:ext cx="9144000" cy="5429250"/>
          </a:xfrm>
          <a:prstGeom prst="rect">
            <a:avLst/>
          </a:prstGeom>
        </p:spPr>
      </p:pic>
      <p:sp>
        <p:nvSpPr>
          <p:cNvPr id="4098" name="タイトル 1"/>
          <p:cNvSpPr>
            <a:spLocks noGrp="1"/>
          </p:cNvSpPr>
          <p:nvPr>
            <p:ph type="title" idx="4294967295"/>
          </p:nvPr>
        </p:nvSpPr>
        <p:spPr>
          <a:xfrm>
            <a:off x="251136" y="273922"/>
            <a:ext cx="8727326"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a:t>
            </a:r>
            <a:r>
              <a:rPr lang="ja-JP" altLang="en-US" sz="2800" dirty="0" smtClean="0">
                <a:solidFill>
                  <a:schemeClr val="tx2"/>
                </a:solidFill>
                <a:latin typeface="Meiryo UI" pitchFamily="50" charset="-128"/>
                <a:ea typeface="Meiryo UI" pitchFamily="50" charset="-128"/>
                <a:cs typeface="Meiryo UI" pitchFamily="50" charset="-128"/>
              </a:rPr>
              <a:t>－</a:t>
            </a:r>
            <a:r>
              <a:rPr lang="ja-JP" altLang="en-US" sz="2800" dirty="0" smtClean="0">
                <a:solidFill>
                  <a:schemeClr val="tx2"/>
                </a:solidFill>
                <a:latin typeface="Meiryo UI" pitchFamily="50" charset="-128"/>
                <a:ea typeface="Meiryo UI" pitchFamily="50" charset="-128"/>
                <a:cs typeface="Meiryo UI" pitchFamily="50" charset="-128"/>
              </a:rPr>
              <a:t>８</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、テストプログラムの追加</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正方形/長方形 9"/>
          <p:cNvSpPr/>
          <p:nvPr/>
        </p:nvSpPr>
        <p:spPr>
          <a:xfrm>
            <a:off x="2475186" y="3542494"/>
            <a:ext cx="4193628" cy="1289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2" name="四角形吹き出し 11"/>
          <p:cNvSpPr/>
          <p:nvPr/>
        </p:nvSpPr>
        <p:spPr>
          <a:xfrm>
            <a:off x="4682703" y="1292772"/>
            <a:ext cx="4398980" cy="5210450"/>
          </a:xfrm>
          <a:prstGeom prst="wedgeRectCallout">
            <a:avLst>
              <a:gd name="adj1" fmla="val -56249"/>
              <a:gd name="adj2" fmla="val 1987"/>
            </a:avLst>
          </a:prstGeom>
          <a:ln/>
        </p:spPr>
        <p:style>
          <a:lnRef idx="3">
            <a:schemeClr val="lt1"/>
          </a:lnRef>
          <a:fillRef idx="1">
            <a:schemeClr val="accent5"/>
          </a:fillRef>
          <a:effectRef idx="1">
            <a:schemeClr val="accent5"/>
          </a:effectRef>
          <a:fontRef idx="minor">
            <a:schemeClr val="lt1"/>
          </a:fontRef>
        </p:style>
        <p:txBody>
          <a:bodyPr rtlCol="0" anchor="ctr"/>
          <a:lstStyle/>
          <a:p>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exports.handler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async</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(event) =&gt;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var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str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event.body</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var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if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str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==null){</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ret="hello world this is get method";</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}else{</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var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request=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JSON.parse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str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if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request.params</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 {"actions":{},"values":[{"</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runat</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":"BODY","</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withdata</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txt_message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runat</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FIELDSET","append</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":"&lt;SPAN&gt;{message}&lt;BR&gt;&lt;/SPAN&gt;","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withdata</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":[{"message":</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request.params</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txt_message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}else{</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ret={"#txt_message":"</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required:true;display-name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メッセージ</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 TODO implement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const</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response =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statusCode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201,</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headers: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"Access-Control-Allow-Headers" :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"Access-Control-Allow-Origin":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"Access-Control-Allow-Methods":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body: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JSON.stringify</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(ret),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return response;</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3" name="四角形吹き出し 12"/>
          <p:cNvSpPr/>
          <p:nvPr/>
        </p:nvSpPr>
        <p:spPr>
          <a:xfrm>
            <a:off x="70344" y="4950371"/>
            <a:ext cx="4398980" cy="1725065"/>
          </a:xfrm>
          <a:prstGeom prst="wedgeRectCallout">
            <a:avLst>
              <a:gd name="adj1" fmla="val 59869"/>
              <a:gd name="adj2" fmla="val -66299"/>
            </a:avLst>
          </a:prstGeom>
          <a:ln/>
        </p:spPr>
        <p:style>
          <a:lnRef idx="3">
            <a:schemeClr val="lt1"/>
          </a:lnRef>
          <a:fillRef idx="1">
            <a:schemeClr val="accent5"/>
          </a:fillRef>
          <a:effectRef idx="1">
            <a:schemeClr val="accent5"/>
          </a:effectRef>
          <a:fontRef idx="minor">
            <a:schemeClr val="lt1"/>
          </a:fontRef>
        </p:style>
        <p:txBody>
          <a:bodyPr rtlCol="0" anchor="ctr"/>
          <a:lstStyle/>
          <a:p>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const</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fs = require("fs");</a:t>
            </a:r>
          </a:p>
          <a:p>
            <a:endPar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書き込むデータ準備</a:t>
            </a:r>
          </a:p>
          <a:p>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const</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data = "Hello Node";</a:t>
            </a:r>
          </a:p>
          <a:p>
            <a:endPar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書き込み</a:t>
            </a:r>
          </a:p>
          <a:p>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fs.writeFile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mnt</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/fs1/file1.txt", data, (err) =&gt;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if (err) throw err;</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console.log('</a:t>
            </a:r>
            <a:r>
              <a:rPr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正常に書き込みが完了しました</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807716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58863"/>
            <a:ext cx="9144000" cy="5429250"/>
          </a:xfrm>
          <a:prstGeom prst="rect">
            <a:avLst/>
          </a:prstGeom>
        </p:spPr>
      </p:pic>
      <p:sp>
        <p:nvSpPr>
          <p:cNvPr id="4098" name="タイトル 1"/>
          <p:cNvSpPr>
            <a:spLocks noGrp="1"/>
          </p:cNvSpPr>
          <p:nvPr>
            <p:ph type="title" idx="4294967295"/>
          </p:nvPr>
        </p:nvSpPr>
        <p:spPr>
          <a:xfrm>
            <a:off x="251136" y="273922"/>
            <a:ext cx="8727326"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a:t>
            </a:r>
            <a:r>
              <a:rPr lang="ja-JP" altLang="en-US" sz="2800" dirty="0" smtClean="0">
                <a:solidFill>
                  <a:schemeClr val="tx2"/>
                </a:solidFill>
                <a:latin typeface="Meiryo UI" pitchFamily="50" charset="-128"/>
                <a:ea typeface="Meiryo UI" pitchFamily="50" charset="-128"/>
                <a:cs typeface="Meiryo UI" pitchFamily="50" charset="-128"/>
              </a:rPr>
              <a:t>－</a:t>
            </a:r>
            <a:r>
              <a:rPr lang="ja-JP" altLang="en-US" sz="2800" dirty="0" smtClean="0">
                <a:solidFill>
                  <a:schemeClr val="tx2"/>
                </a:solidFill>
                <a:latin typeface="Meiryo UI" pitchFamily="50" charset="-128"/>
                <a:ea typeface="Meiryo UI" pitchFamily="50" charset="-128"/>
                <a:cs typeface="Meiryo UI" pitchFamily="50" charset="-128"/>
              </a:rPr>
              <a:t>９</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、テスト</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正方形/長方形 9"/>
          <p:cNvSpPr/>
          <p:nvPr/>
        </p:nvSpPr>
        <p:spPr>
          <a:xfrm>
            <a:off x="5391807" y="4966138"/>
            <a:ext cx="2396358" cy="417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3129455" y="2667001"/>
            <a:ext cx="924910" cy="417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9152224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54101"/>
            <a:ext cx="9144000" cy="5381625"/>
          </a:xfrm>
          <a:prstGeom prst="rect">
            <a:avLst/>
          </a:prstGeom>
        </p:spPr>
      </p:pic>
      <p:sp>
        <p:nvSpPr>
          <p:cNvPr id="4098" name="タイトル 1"/>
          <p:cNvSpPr>
            <a:spLocks noGrp="1"/>
          </p:cNvSpPr>
          <p:nvPr>
            <p:ph type="title" idx="4294967295"/>
          </p:nvPr>
        </p:nvSpPr>
        <p:spPr>
          <a:xfrm>
            <a:off x="251136" y="273922"/>
            <a:ext cx="8727326"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４－</a:t>
            </a:r>
            <a:r>
              <a:rPr lang="ja-JP" altLang="en-US" sz="2800" dirty="0">
                <a:solidFill>
                  <a:schemeClr val="tx2"/>
                </a:solidFill>
                <a:latin typeface="Meiryo UI" pitchFamily="50" charset="-128"/>
                <a:ea typeface="Meiryo UI" pitchFamily="50" charset="-128"/>
                <a:cs typeface="Meiryo UI" pitchFamily="50" charset="-128"/>
              </a:rPr>
              <a:t>１０</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に</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を利用</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EC2</a:t>
            </a:r>
            <a:r>
              <a:rPr lang="ja-JP" altLang="en-US" sz="2800" dirty="0" smtClean="0">
                <a:solidFill>
                  <a:schemeClr val="tx2"/>
                </a:solidFill>
                <a:latin typeface="Meiryo UI" pitchFamily="50" charset="-128"/>
                <a:ea typeface="Meiryo UI" pitchFamily="50" charset="-128"/>
                <a:cs typeface="Meiryo UI" pitchFamily="50" charset="-128"/>
              </a:rPr>
              <a:t>から再確認</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正方形/長方形 10"/>
          <p:cNvSpPr/>
          <p:nvPr/>
        </p:nvSpPr>
        <p:spPr>
          <a:xfrm>
            <a:off x="150320" y="2737946"/>
            <a:ext cx="924910" cy="281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6548106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54100"/>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１－３．</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を作成、ファイルシステム一覧</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7256849" y="3517937"/>
            <a:ext cx="1548192" cy="376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4285907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54100"/>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１－４．</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を作成、ファイルシステム作成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2535077" y="3379933"/>
            <a:ext cx="1548192" cy="376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2535077" y="4336375"/>
            <a:ext cx="1548192" cy="376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2535077" y="5347996"/>
            <a:ext cx="1548192" cy="376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5943056" y="5536069"/>
            <a:ext cx="780937" cy="376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1407481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１－５．</a:t>
            </a:r>
            <a:r>
              <a:rPr lang="en-US" altLang="ja-JP" sz="2800" dirty="0" smtClean="0">
                <a:solidFill>
                  <a:schemeClr val="tx2"/>
                </a:solidFill>
                <a:latin typeface="Meiryo UI" pitchFamily="50" charset="-128"/>
                <a:ea typeface="Meiryo UI" pitchFamily="50" charset="-128"/>
                <a:cs typeface="Meiryo UI" pitchFamily="50" charset="-128"/>
              </a:rPr>
              <a:t>EFS</a:t>
            </a:r>
            <a:r>
              <a:rPr lang="ja-JP" altLang="en-US" sz="2800" dirty="0" smtClean="0">
                <a:solidFill>
                  <a:schemeClr val="tx2"/>
                </a:solidFill>
                <a:latin typeface="Meiryo UI" pitchFamily="50" charset="-128"/>
                <a:ea typeface="Meiryo UI" pitchFamily="50" charset="-128"/>
                <a:cs typeface="Meiryo UI" pitchFamily="50" charset="-128"/>
              </a:rPr>
              <a:t>を作成、完了</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正方形/長方形 9"/>
          <p:cNvSpPr/>
          <p:nvPr/>
        </p:nvSpPr>
        <p:spPr>
          <a:xfrm>
            <a:off x="2377421" y="5600244"/>
            <a:ext cx="6009833" cy="376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3294462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458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EFS </a:t>
            </a:r>
            <a:r>
              <a:rPr lang="ja-JP" altLang="en-US" sz="2000" dirty="0">
                <a:latin typeface="Meiryo UI" pitchFamily="50" charset="-128"/>
                <a:ea typeface="Meiryo UI" pitchFamily="50" charset="-128"/>
                <a:cs typeface="Meiryo UI" pitchFamily="50" charset="-128"/>
              </a:rPr>
              <a:t>アクセスポイントは、</a:t>
            </a:r>
            <a:r>
              <a:rPr lang="en-US" altLang="ja-JP" sz="2000" dirty="0">
                <a:latin typeface="Meiryo UI" pitchFamily="50" charset="-128"/>
                <a:ea typeface="Meiryo UI" pitchFamily="50" charset="-128"/>
                <a:cs typeface="Meiryo UI" pitchFamily="50" charset="-128"/>
              </a:rPr>
              <a:t>EFS </a:t>
            </a:r>
            <a:r>
              <a:rPr lang="ja-JP" altLang="en-US" sz="2000" dirty="0">
                <a:latin typeface="Meiryo UI" pitchFamily="50" charset="-128"/>
                <a:ea typeface="Meiryo UI" pitchFamily="50" charset="-128"/>
                <a:cs typeface="Meiryo UI" pitchFamily="50" charset="-128"/>
              </a:rPr>
              <a:t>ファイルシステムへのアプリケーション固有のエントリポイントです。これにより、共有データセットへのアプリケーションアクセスが管理しやすくなります。アクセスポイントを使用すると、アクセスポイントを介したすべてのファイルシステム要求に対してユーザー </a:t>
            </a:r>
            <a:r>
              <a:rPr lang="en-US" altLang="ja-JP" sz="2000" dirty="0">
                <a:latin typeface="Meiryo UI" pitchFamily="50" charset="-128"/>
                <a:ea typeface="Meiryo UI" pitchFamily="50" charset="-128"/>
                <a:cs typeface="Meiryo UI" pitchFamily="50" charset="-128"/>
              </a:rPr>
              <a:t>ID (</a:t>
            </a:r>
            <a:r>
              <a:rPr lang="ja-JP" altLang="en-US" sz="2000" dirty="0">
                <a:latin typeface="Meiryo UI" pitchFamily="50" charset="-128"/>
                <a:ea typeface="Meiryo UI" pitchFamily="50" charset="-128"/>
                <a:cs typeface="Meiryo UI" pitchFamily="50" charset="-128"/>
              </a:rPr>
              <a:t>ユーザーの </a:t>
            </a:r>
            <a:r>
              <a:rPr lang="en-US" altLang="ja-JP" sz="2000" dirty="0">
                <a:latin typeface="Meiryo UI" pitchFamily="50" charset="-128"/>
                <a:ea typeface="Meiryo UI" pitchFamily="50" charset="-128"/>
                <a:cs typeface="Meiryo UI" pitchFamily="50" charset="-128"/>
              </a:rPr>
              <a:t>POSIX </a:t>
            </a:r>
            <a:r>
              <a:rPr lang="ja-JP" altLang="en-US" sz="2000" dirty="0">
                <a:latin typeface="Meiryo UI" pitchFamily="50" charset="-128"/>
                <a:ea typeface="Meiryo UI" pitchFamily="50" charset="-128"/>
                <a:cs typeface="Meiryo UI" pitchFamily="50" charset="-128"/>
              </a:rPr>
              <a:t>グループなど</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を適用できます。また、ファイルシステムに対して別のルートディレクトリを適用し、このディレクトリまたはそのサブディレクトリ内のデータに対してのみ、クライアントにアクセスを許可することもできます。</a:t>
            </a:r>
          </a:p>
          <a:p>
            <a:pPr eaLnBrk="1" hangingPunct="1">
              <a:spcBef>
                <a:spcPts val="0"/>
              </a:spcBef>
              <a:spcAft>
                <a:spcPts val="600"/>
              </a:spcAft>
              <a:buFontTx/>
              <a:buNone/>
            </a:pPr>
            <a:endParaRPr lang="ja-JP" altLang="en-US"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AWS Identity and Access Management (IAM) </a:t>
            </a:r>
            <a:r>
              <a:rPr lang="ja-JP" altLang="en-US" sz="2000" dirty="0">
                <a:latin typeface="Meiryo UI" pitchFamily="50" charset="-128"/>
                <a:ea typeface="Meiryo UI" pitchFamily="50" charset="-128"/>
                <a:cs typeface="Meiryo UI" pitchFamily="50" charset="-128"/>
              </a:rPr>
              <a:t>ポリシーを使用して、特定のアプリケーションが特定のアクセスポイントを使用するように設定できます。</a:t>
            </a:r>
            <a:r>
              <a:rPr lang="en-US" altLang="ja-JP" sz="2000" dirty="0">
                <a:latin typeface="Meiryo UI" pitchFamily="50" charset="-128"/>
                <a:ea typeface="Meiryo UI" pitchFamily="50" charset="-128"/>
                <a:cs typeface="Meiryo UI" pitchFamily="50" charset="-128"/>
              </a:rPr>
              <a:t>IAM </a:t>
            </a:r>
            <a:r>
              <a:rPr lang="ja-JP" altLang="en-US" sz="2000" dirty="0">
                <a:latin typeface="Meiryo UI" pitchFamily="50" charset="-128"/>
                <a:ea typeface="Meiryo UI" pitchFamily="50" charset="-128"/>
                <a:cs typeface="Meiryo UI" pitchFamily="50" charset="-128"/>
              </a:rPr>
              <a:t>ポリシーとアクセスポイントを組み合わせると、アプリケーションから特定のデータセットへのアクセスを簡単に保護できます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a:t>
            </a:r>
            <a:r>
              <a:rPr lang="en-US" altLang="ja-JP" sz="1600" dirty="0" smtClean="0">
                <a:solidFill>
                  <a:schemeClr val="bg1">
                    <a:lumMod val="65000"/>
                  </a:schemeClr>
                </a:solidFill>
                <a:latin typeface="Meiryo UI" pitchFamily="50" charset="-128"/>
                <a:ea typeface="Meiryo UI" pitchFamily="50" charset="-128"/>
                <a:cs typeface="Meiryo UI" pitchFamily="50" charset="-128"/>
              </a:rPr>
              <a:t>docs.aws.amazon.com/ja_jp/efs/latest/ug/efs-access-points.html)</a:t>
            </a: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１－６．</a:t>
            </a:r>
            <a:r>
              <a:rPr lang="en-US" altLang="ja-JP" sz="2800" dirty="0">
                <a:solidFill>
                  <a:schemeClr val="tx2"/>
                </a:solidFill>
                <a:latin typeface="Meiryo UI" pitchFamily="50" charset="-128"/>
                <a:ea typeface="Meiryo UI" pitchFamily="50" charset="-128"/>
                <a:cs typeface="Meiryo UI" pitchFamily="50" charset="-128"/>
              </a:rPr>
              <a:t> EFS </a:t>
            </a:r>
            <a:r>
              <a:rPr lang="ja-JP" altLang="en-US" sz="2800" dirty="0" smtClean="0">
                <a:solidFill>
                  <a:schemeClr val="tx2"/>
                </a:solidFill>
                <a:latin typeface="Meiryo UI" pitchFamily="50" charset="-128"/>
                <a:ea typeface="Meiryo UI" pitchFamily="50" charset="-128"/>
                <a:cs typeface="Meiryo UI" pitchFamily="50" charset="-128"/>
              </a:rPr>
              <a:t>アクセスポイント 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559435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a:t>
            </a:r>
            <a:r>
              <a:rPr lang="ja-JP" altLang="en-US" sz="2800" dirty="0">
                <a:solidFill>
                  <a:schemeClr val="tx2"/>
                </a:solidFill>
                <a:latin typeface="Meiryo UI" pitchFamily="50" charset="-128"/>
                <a:ea typeface="Meiryo UI" pitchFamily="50" charset="-128"/>
                <a:cs typeface="Meiryo UI" pitchFamily="50" charset="-128"/>
              </a:rPr>
              <a:t>７</a:t>
            </a:r>
            <a:r>
              <a:rPr lang="ja-JP" altLang="en-US" sz="2800" dirty="0" smtClean="0">
                <a:solidFill>
                  <a:schemeClr val="tx2"/>
                </a:solidFill>
                <a:latin typeface="Meiryo UI" pitchFamily="50" charset="-128"/>
                <a:ea typeface="Meiryo UI" pitchFamily="50" charset="-128"/>
                <a:cs typeface="Meiryo UI" pitchFamily="50" charset="-128"/>
              </a:rPr>
              <a:t>．アクセスポイントを作成、一覧</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正方形/長方形 9"/>
          <p:cNvSpPr/>
          <p:nvPr/>
        </p:nvSpPr>
        <p:spPr>
          <a:xfrm>
            <a:off x="155575" y="2557500"/>
            <a:ext cx="1484039" cy="376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7228490" y="2307879"/>
            <a:ext cx="1528817" cy="3761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65090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a:stretch>
            <a:fillRect/>
          </a:stretch>
        </p:blipFill>
        <p:spPr>
          <a:xfrm>
            <a:off x="4572000" y="1054059"/>
            <a:ext cx="4572000" cy="2714625"/>
          </a:xfrm>
          <a:prstGeom prst="rect">
            <a:avLst/>
          </a:prstGeom>
        </p:spPr>
      </p:pic>
      <p:pic>
        <p:nvPicPr>
          <p:cNvPr id="6" name="図 5"/>
          <p:cNvPicPr>
            <a:picLocks noChangeAspect="1"/>
          </p:cNvPicPr>
          <p:nvPr/>
        </p:nvPicPr>
        <p:blipFill>
          <a:blip r:embed="rId4"/>
          <a:stretch>
            <a:fillRect/>
          </a:stretch>
        </p:blipFill>
        <p:spPr>
          <a:xfrm>
            <a:off x="0" y="3768725"/>
            <a:ext cx="4572000" cy="2714625"/>
          </a:xfrm>
          <a:prstGeom prst="rect">
            <a:avLst/>
          </a:prstGeom>
        </p:spPr>
      </p:pic>
      <p:pic>
        <p:nvPicPr>
          <p:cNvPr id="3" name="図 2"/>
          <p:cNvPicPr>
            <a:picLocks noChangeAspect="1"/>
          </p:cNvPicPr>
          <p:nvPr/>
        </p:nvPicPr>
        <p:blipFill>
          <a:blip r:embed="rId5"/>
          <a:stretch>
            <a:fillRect/>
          </a:stretch>
        </p:blipFill>
        <p:spPr>
          <a:xfrm>
            <a:off x="0" y="1056461"/>
            <a:ext cx="4572000" cy="27146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１－８．</a:t>
            </a:r>
            <a:r>
              <a:rPr lang="ja-JP" altLang="en-US" sz="2800" dirty="0">
                <a:solidFill>
                  <a:schemeClr val="tx2"/>
                </a:solidFill>
                <a:latin typeface="Meiryo UI" pitchFamily="50" charset="-128"/>
                <a:ea typeface="Meiryo UI" pitchFamily="50" charset="-128"/>
                <a:cs typeface="Meiryo UI" pitchFamily="50" charset="-128"/>
              </a:rPr>
              <a:t>アクセスポイントを</a:t>
            </a:r>
            <a:r>
              <a:rPr lang="ja-JP" altLang="en-US" sz="2800" dirty="0" smtClean="0">
                <a:solidFill>
                  <a:schemeClr val="tx2"/>
                </a:solidFill>
                <a:latin typeface="Meiryo UI" pitchFamily="50" charset="-128"/>
                <a:ea typeface="Meiryo UI" pitchFamily="50" charset="-128"/>
                <a:cs typeface="Meiryo UI" pitchFamily="50" charset="-128"/>
              </a:rPr>
              <a:t>作成、作成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正方形/長方形 9"/>
          <p:cNvSpPr/>
          <p:nvPr/>
        </p:nvSpPr>
        <p:spPr>
          <a:xfrm>
            <a:off x="307975" y="2301766"/>
            <a:ext cx="1484039" cy="670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4874720" y="1962807"/>
            <a:ext cx="1484039" cy="11035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6858000" y="3428904"/>
            <a:ext cx="1008993" cy="197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6" name="正方形/長方形 15"/>
          <p:cNvSpPr/>
          <p:nvPr/>
        </p:nvSpPr>
        <p:spPr>
          <a:xfrm>
            <a:off x="251136" y="4793401"/>
            <a:ext cx="1484039" cy="811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7" name="角丸四角形吹き出し 6"/>
          <p:cNvSpPr/>
          <p:nvPr/>
        </p:nvSpPr>
        <p:spPr>
          <a:xfrm>
            <a:off x="3600641" y="4793401"/>
            <a:ext cx="4032195" cy="912265"/>
          </a:xfrm>
          <a:prstGeom prst="wedgeRoundRectCallout">
            <a:avLst>
              <a:gd name="adj1" fmla="val -81018"/>
              <a:gd name="adj2" fmla="val -19428"/>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0</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の意味は</a:t>
            </a: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root</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です。</a:t>
            </a:r>
            <a:endPar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https://ja.wikipedia.org/wiki</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ユーザー識別子</a:t>
            </a:r>
            <a:endPar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角丸四角形吹き出し 16"/>
          <p:cNvSpPr/>
          <p:nvPr/>
        </p:nvSpPr>
        <p:spPr>
          <a:xfrm>
            <a:off x="3600640" y="4413278"/>
            <a:ext cx="4424008" cy="1730251"/>
          </a:xfrm>
          <a:prstGeom prst="wedgeRoundRectCallout">
            <a:avLst>
              <a:gd name="adj1" fmla="val 13796"/>
              <a:gd name="adj2" fmla="val -138514"/>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0</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の意味は</a:t>
            </a: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root</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です。</a:t>
            </a:r>
            <a:endPar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https://ja.wikipedia.org/wiki</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ユーザー</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識別子</a:t>
            </a:r>
            <a:endPar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777</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の意味は全権限です。</a:t>
            </a:r>
            <a:endPar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Root</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ではなく個別設定したい場合、</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IAM</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ロールの利用が必要です。また、この場合、</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EFS</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のルートパスのファイル＆フォルダを</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Lambda</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から作成できない弱点があります。</a:t>
            </a:r>
            <a:endPar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841267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LMS_API_VERSION" val="SCORM 1.2"/>
  <p:tag name="ISPRING_ULTRA_SCORM_COURSE_ID" val="2FB98E69-29C4-4A6B-85DC-5AA21706F4F0"/>
  <p:tag name="ISPRING_CMI5_LAUNCH_METHOD" val="any window"/>
  <p:tag name="ISPRING_SCORM_RATE_SLIDES" val="1"/>
  <p:tag name="ISPRINGCLOUDFOLDERID" val="1"/>
  <p:tag name="ISPRINGONLINEFOLDERID" val="1"/>
  <p:tag name="ISPRING_OUTPUT_FOLDER" val="[[&quot;x6\&quot;T{0A1F2BAE-1CEA-4DCF-97F0-F7F7D714EBC9}&quot;,&quot;C:\\Users\\kejun.chang\\Documents\\GitHub\\efw4_online_pp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free&quot;},&quot;advancedSettings&quot;:{&quot;enableTextAllocation&quot;:&quot;T_TRUE&quot;,&quot;viewingFromLocalDrive&quot;:&quot;T_TRUE&quot;,&quot;contentScale&quot;:75,&quot;contentScaleMode&quot;:&quot;SCAL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
  <p:tag name="ISPRING_SCORM_PASSING_SCORE" val="100.000000"/>
  <p:tag name="ISPRING_ULTRA_SCORM_COURCE_TITLE" val="EFW紹介v1.6"/>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EFW紹介v1.6"/>
</p:tagLst>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Office ​​テーマ">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kumimoji="1"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defPPr>
      </a:lstStyle>
      <a:style>
        <a:lnRef idx="3">
          <a:schemeClr val="lt1"/>
        </a:lnRef>
        <a:fillRef idx="1">
          <a:schemeClr val="accent5"/>
        </a:fillRef>
        <a:effectRef idx="1">
          <a:schemeClr val="accent5"/>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38660</TotalTime>
  <Words>1180</Words>
  <Application>Microsoft Office PowerPoint</Application>
  <PresentationFormat>画面に合わせる (4:3)</PresentationFormat>
  <Paragraphs>173</Paragraphs>
  <Slides>35</Slides>
  <Notes>35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35</vt:i4>
      </vt:variant>
    </vt:vector>
  </HeadingPairs>
  <TitlesOfParts>
    <vt:vector size="42" baseType="lpstr">
      <vt:lpstr>Meiryo UI</vt:lpstr>
      <vt:lpstr>ＭＳ Ｐゴシック</vt:lpstr>
      <vt:lpstr>MS UI Gothic</vt:lpstr>
      <vt:lpstr>Arial</vt:lpstr>
      <vt:lpstr>Calibri</vt:lpstr>
      <vt:lpstr>Wingdings</vt:lpstr>
      <vt:lpstr>1_Office ​​テーマ</vt:lpstr>
      <vt:lpstr>PowerPoint プレゼンテーション</vt:lpstr>
      <vt:lpstr>１－１． EFS とは</vt:lpstr>
      <vt:lpstr>１－２．EFSを作成、サービスメニュー</vt:lpstr>
      <vt:lpstr>１－３．EFSを作成、ファイルシステム一覧</vt:lpstr>
      <vt:lpstr>１－４．EFSを作成、ファイルシステム作成</vt:lpstr>
      <vt:lpstr>１－５．EFSを作成、完了</vt:lpstr>
      <vt:lpstr>１－６． EFS アクセスポイント とは</vt:lpstr>
      <vt:lpstr>１－７．アクセスポイントを作成、一覧</vt:lpstr>
      <vt:lpstr>１－８．アクセスポイントを作成、作成</vt:lpstr>
      <vt:lpstr>１－９．アクセスポイントを作成、完了</vt:lpstr>
      <vt:lpstr>２－１． EC2 とは</vt:lpstr>
      <vt:lpstr>２－２．EC2を作成、サービスメニュー</vt:lpstr>
      <vt:lpstr>２－３．EC2を作成、インスタンスの作成</vt:lpstr>
      <vt:lpstr>２－４．EC2を作成、Amazon マシンイメージ (AMI)</vt:lpstr>
      <vt:lpstr>２－５．EC2を作成、インスタンスタイプの選択</vt:lpstr>
      <vt:lpstr>２－６．EC2を作成、詳細設定</vt:lpstr>
      <vt:lpstr>２－７．EC2を作成、インスタンス作成</vt:lpstr>
      <vt:lpstr>２－８．EC2を作成、接続</vt:lpstr>
      <vt:lpstr>２－９．EC2を作成、EFS確認</vt:lpstr>
      <vt:lpstr>３－１．IAM ロール とは</vt:lpstr>
      <vt:lpstr>３－２． IAM ロール、サービスメニュー</vt:lpstr>
      <vt:lpstr>３－３． IAM ロール、ロール一覧</vt:lpstr>
      <vt:lpstr>３－４． IAM ロール、ロールの作成</vt:lpstr>
      <vt:lpstr>３－５． IAM ロール、ロールの作成</vt:lpstr>
      <vt:lpstr>３－６． IAM ロール、ロールの作成</vt:lpstr>
      <vt:lpstr>４－１．LambdaにEFSを利用、実行ロール</vt:lpstr>
      <vt:lpstr>４－２．LambdaにEFSを利用、実行ロール</vt:lpstr>
      <vt:lpstr>４－３．LambdaにEFSを利用、VPC設定</vt:lpstr>
      <vt:lpstr>４－４．LambdaにEFSを利用、VPCの編集</vt:lpstr>
      <vt:lpstr>４－５．LambdaにEFSを利用、VPCの編集</vt:lpstr>
      <vt:lpstr>４－６．LambdaにEFSを利用、ファイルシステム</vt:lpstr>
      <vt:lpstr>４－７．LambdaにEFSを利用、ファイルシステムの追加</vt:lpstr>
      <vt:lpstr>４－８．LambdaにEFSを利用、テストプログラムの追加</vt:lpstr>
      <vt:lpstr>４－９．LambdaにEFSを利用、テスト</vt:lpstr>
      <vt:lpstr>４－１０．LambdaにEFSを利用、EC2から再確認</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EFW紹介v1.6</dc:title>
  <dc:creator>常 珂軍</dc:creator>
  <cp:lastModifiedBy>常 珂軍</cp:lastModifiedBy>
  <cp:revision>4769</cp:revision>
  <cp:lastPrinted>2012-10-25T09:56:50Z</cp:lastPrinted>
  <dcterms:modified xsi:type="dcterms:W3CDTF">2021-04-25T15:21:39Z</dcterms:modified>
</cp:coreProperties>
</file>